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oboto"/>
      <p:regular r:id="rId40"/>
      <p:bold r:id="rId41"/>
      <p:italic r:id="rId42"/>
      <p:boldItalic r:id="rId43"/>
    </p:embeddedFont>
    <p:embeddedFont>
      <p:font typeface="Proxima Nova"/>
      <p:regular r:id="rId44"/>
      <p:bold r:id="rId45"/>
      <p:italic r:id="rId46"/>
      <p:boldItalic r:id="rId47"/>
    </p:embeddedFont>
    <p:embeddedFont>
      <p:font typeface="Fira Sans Medium"/>
      <p:regular r:id="rId48"/>
      <p:bold r:id="rId49"/>
      <p:italic r:id="rId50"/>
      <p:boldItalic r:id="rId51"/>
    </p:embeddedFont>
    <p:embeddedFont>
      <p:font typeface="Fira Sans SemiBold"/>
      <p:regular r:id="rId52"/>
      <p:bold r:id="rId53"/>
      <p:italic r:id="rId54"/>
      <p:boldItalic r:id="rId55"/>
    </p:embeddedFont>
    <p:embeddedFont>
      <p:font typeface="Fira Sans"/>
      <p:regular r:id="rId56"/>
      <p:bold r:id="rId57"/>
      <p:italic r:id="rId58"/>
      <p:boldItalic r:id="rId59"/>
    </p:embeddedFont>
    <p:embeddedFont>
      <p:font typeface="Proxima Nova Semibold"/>
      <p:regular r:id="rId60"/>
      <p:bold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sldGuideLst>
    </p:ext>
    <p:ext uri="http://customooxmlschemas.google.com/">
      <go:slidesCustomData xmlns:go="http://customooxmlschemas.google.com/" r:id="rId63" roundtripDataSignature="AMtx7mjJAMXFFG9O/qXWkoQ9HhSYLjkf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ProximaNova-regular.fntdata"/><Relationship Id="rId43" Type="http://schemas.openxmlformats.org/officeDocument/2006/relationships/font" Target="fonts/Roboto-boldItalic.fntdata"/><Relationship Id="rId46" Type="http://schemas.openxmlformats.org/officeDocument/2006/relationships/font" Target="fonts/ProximaNova-italic.fntdata"/><Relationship Id="rId45" Type="http://schemas.openxmlformats.org/officeDocument/2006/relationships/font" Target="fonts/ProximaNov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FiraSansMedium-regular.fntdata"/><Relationship Id="rId47" Type="http://schemas.openxmlformats.org/officeDocument/2006/relationships/font" Target="fonts/ProximaNova-boldItalic.fntdata"/><Relationship Id="rId49" Type="http://schemas.openxmlformats.org/officeDocument/2006/relationships/font" Target="fonts/FiraSansMedium-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ximaNovaSemibold-boldItalic.fntdata"/><Relationship Id="rId61" Type="http://schemas.openxmlformats.org/officeDocument/2006/relationships/font" Target="fonts/ProximaNovaSemibold-bold.fntdata"/><Relationship Id="rId20" Type="http://schemas.openxmlformats.org/officeDocument/2006/relationships/slide" Target="slides/slide14.xml"/><Relationship Id="rId63"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ProximaNovaSemibold-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FiraSansMedium-boldItalic.fntdata"/><Relationship Id="rId50" Type="http://schemas.openxmlformats.org/officeDocument/2006/relationships/font" Target="fonts/FiraSansMedium-italic.fntdata"/><Relationship Id="rId53" Type="http://schemas.openxmlformats.org/officeDocument/2006/relationships/font" Target="fonts/FiraSansSemiBold-bold.fntdata"/><Relationship Id="rId52" Type="http://schemas.openxmlformats.org/officeDocument/2006/relationships/font" Target="fonts/FiraSansSemiBold-regular.fntdata"/><Relationship Id="rId11" Type="http://schemas.openxmlformats.org/officeDocument/2006/relationships/slide" Target="slides/slide5.xml"/><Relationship Id="rId55" Type="http://schemas.openxmlformats.org/officeDocument/2006/relationships/font" Target="fonts/FiraSansSemiBold-boldItalic.fntdata"/><Relationship Id="rId10" Type="http://schemas.openxmlformats.org/officeDocument/2006/relationships/slide" Target="slides/slide4.xml"/><Relationship Id="rId54" Type="http://schemas.openxmlformats.org/officeDocument/2006/relationships/font" Target="fonts/FiraSansSemiBold-italic.fntdata"/><Relationship Id="rId13" Type="http://schemas.openxmlformats.org/officeDocument/2006/relationships/slide" Target="slides/slide7.xml"/><Relationship Id="rId57" Type="http://schemas.openxmlformats.org/officeDocument/2006/relationships/font" Target="fonts/FiraSans-bold.fntdata"/><Relationship Id="rId12" Type="http://schemas.openxmlformats.org/officeDocument/2006/relationships/slide" Target="slides/slide6.xml"/><Relationship Id="rId56" Type="http://schemas.openxmlformats.org/officeDocument/2006/relationships/font" Target="fonts/FiraSans-regular.fntdata"/><Relationship Id="rId15" Type="http://schemas.openxmlformats.org/officeDocument/2006/relationships/slide" Target="slides/slide9.xml"/><Relationship Id="rId59" Type="http://schemas.openxmlformats.org/officeDocument/2006/relationships/font" Target="fonts/FiraSans-boldItalic.fntdata"/><Relationship Id="rId14" Type="http://schemas.openxmlformats.org/officeDocument/2006/relationships/slide" Target="slides/slide8.xml"/><Relationship Id="rId58" Type="http://schemas.openxmlformats.org/officeDocument/2006/relationships/font" Target="fonts/FiraSans-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 name="Google Shape;5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e961939d8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e961939d8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e961939d8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e961939d8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e8aa6a8ce3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e8aa6a8ce3_2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e961939d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e961939d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e961939d8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e961939d8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e961939d8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e961939d8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48"/>
          <p:cNvSpPr txBox="1"/>
          <p:nvPr>
            <p:ph type="ctrTitle"/>
          </p:nvPr>
        </p:nvSpPr>
        <p:spPr>
          <a:xfrm>
            <a:off x="4572000" y="599000"/>
            <a:ext cx="4114800" cy="325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5200"/>
              <a:buNone/>
              <a:defRPr b="1" sz="48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48"/>
          <p:cNvSpPr txBox="1"/>
          <p:nvPr>
            <p:ph idx="1" type="subTitle"/>
          </p:nvPr>
        </p:nvSpPr>
        <p:spPr>
          <a:xfrm>
            <a:off x="4572000" y="3791525"/>
            <a:ext cx="2657100" cy="59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600">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 name="Shape 42"/>
        <p:cNvGrpSpPr/>
        <p:nvPr/>
      </p:nvGrpSpPr>
      <p:grpSpPr>
        <a:xfrm>
          <a:off x="0" y="0"/>
          <a:ext cx="0" cy="0"/>
          <a:chOff x="0" y="0"/>
          <a:chExt cx="0" cy="0"/>
        </a:xfrm>
      </p:grpSpPr>
      <p:sp>
        <p:nvSpPr>
          <p:cNvPr id="43" name="Google Shape;43;p5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4" name="Google Shape;44;p5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04800" lvl="0" marL="457200" algn="ctr">
              <a:lnSpc>
                <a:spcPct val="100000"/>
              </a:lnSpc>
              <a:spcBef>
                <a:spcPts val="0"/>
              </a:spcBef>
              <a:spcAft>
                <a:spcPts val="0"/>
              </a:spcAft>
              <a:buSzPts val="1200"/>
              <a:buChar char="●"/>
              <a:defRPr/>
            </a:lvl1pPr>
            <a:lvl2pPr indent="-304800" lvl="1" marL="914400" algn="ctr">
              <a:lnSpc>
                <a:spcPct val="100000"/>
              </a:lnSpc>
              <a:spcBef>
                <a:spcPts val="0"/>
              </a:spcBef>
              <a:spcAft>
                <a:spcPts val="0"/>
              </a:spcAft>
              <a:buSzPts val="1200"/>
              <a:buChar char="○"/>
              <a:defRPr/>
            </a:lvl2pPr>
            <a:lvl3pPr indent="-304800" lvl="2" marL="1371600" algn="ctr">
              <a:lnSpc>
                <a:spcPct val="100000"/>
              </a:lnSpc>
              <a:spcBef>
                <a:spcPts val="0"/>
              </a:spcBef>
              <a:spcAft>
                <a:spcPts val="0"/>
              </a:spcAft>
              <a:buSzPts val="1200"/>
              <a:buChar char="■"/>
              <a:defRPr/>
            </a:lvl3pPr>
            <a:lvl4pPr indent="-304800" lvl="3" marL="1828800" algn="ctr">
              <a:lnSpc>
                <a:spcPct val="100000"/>
              </a:lnSpc>
              <a:spcBef>
                <a:spcPts val="0"/>
              </a:spcBef>
              <a:spcAft>
                <a:spcPts val="0"/>
              </a:spcAft>
              <a:buSzPts val="1200"/>
              <a:buChar char="●"/>
              <a:defRPr/>
            </a:lvl4pPr>
            <a:lvl5pPr indent="-304800" lvl="4" marL="2286000" algn="ctr">
              <a:lnSpc>
                <a:spcPct val="100000"/>
              </a:lnSpc>
              <a:spcBef>
                <a:spcPts val="0"/>
              </a:spcBef>
              <a:spcAft>
                <a:spcPts val="0"/>
              </a:spcAft>
              <a:buSzPts val="1200"/>
              <a:buChar char="○"/>
              <a:defRPr/>
            </a:lvl5pPr>
            <a:lvl6pPr indent="-304800" lvl="5" marL="2743200" algn="ctr">
              <a:lnSpc>
                <a:spcPct val="100000"/>
              </a:lnSpc>
              <a:spcBef>
                <a:spcPts val="0"/>
              </a:spcBef>
              <a:spcAft>
                <a:spcPts val="0"/>
              </a:spcAft>
              <a:buSzPts val="1200"/>
              <a:buChar char="■"/>
              <a:defRPr/>
            </a:lvl6pPr>
            <a:lvl7pPr indent="-304800" lvl="6" marL="3200400" algn="ctr">
              <a:lnSpc>
                <a:spcPct val="100000"/>
              </a:lnSpc>
              <a:spcBef>
                <a:spcPts val="0"/>
              </a:spcBef>
              <a:spcAft>
                <a:spcPts val="0"/>
              </a:spcAft>
              <a:buSzPts val="1200"/>
              <a:buChar char="●"/>
              <a:defRPr/>
            </a:lvl7pPr>
            <a:lvl8pPr indent="-304800" lvl="7" marL="3657600" algn="ctr">
              <a:lnSpc>
                <a:spcPct val="100000"/>
              </a:lnSpc>
              <a:spcBef>
                <a:spcPts val="0"/>
              </a:spcBef>
              <a:spcAft>
                <a:spcPts val="0"/>
              </a:spcAft>
              <a:buSzPts val="1200"/>
              <a:buChar char="○"/>
              <a:defRPr/>
            </a:lvl8pPr>
            <a:lvl9pPr indent="-304800" lvl="8" marL="4114800" algn="ctr">
              <a:lnSpc>
                <a:spcPct val="100000"/>
              </a:lnSpc>
              <a:spcBef>
                <a:spcPts val="0"/>
              </a:spcBef>
              <a:spcAft>
                <a:spcPts val="0"/>
              </a:spcAft>
              <a:buSzPts val="1200"/>
              <a:buChar char="■"/>
              <a:defRPr/>
            </a:lvl9pPr>
          </a:lstStyle>
          <a:p/>
        </p:txBody>
      </p:sp>
      <p:sp>
        <p:nvSpPr>
          <p:cNvPr id="45" name="Google Shape;45;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 name="Shape 46"/>
        <p:cNvGrpSpPr/>
        <p:nvPr/>
      </p:nvGrpSpPr>
      <p:grpSpPr>
        <a:xfrm>
          <a:off x="0" y="0"/>
          <a:ext cx="0" cy="0"/>
          <a:chOff x="0" y="0"/>
          <a:chExt cx="0" cy="0"/>
        </a:xfrm>
      </p:grpSpPr>
      <p:sp>
        <p:nvSpPr>
          <p:cNvPr id="47" name="Google Shape;47;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1" name="Shape 5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49"/>
          <p:cNvSpPr txBox="1"/>
          <p:nvPr>
            <p:ph type="title"/>
          </p:nvPr>
        </p:nvSpPr>
        <p:spPr>
          <a:xfrm>
            <a:off x="457200" y="411475"/>
            <a:ext cx="8229600" cy="39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1" sz="24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5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 name="Google Shape;16;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53"/>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53"/>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0" name="Google Shape;20;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4"/>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5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24" name="Google Shape;24;p5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25" name="Google Shape;25;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p5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8" name="Google Shape;28;p5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29" name="Google Shape;29;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 name="Shape 30"/>
        <p:cNvGrpSpPr/>
        <p:nvPr/>
      </p:nvGrpSpPr>
      <p:grpSpPr>
        <a:xfrm>
          <a:off x="0" y="0"/>
          <a:ext cx="0" cy="0"/>
          <a:chOff x="0" y="0"/>
          <a:chExt cx="0" cy="0"/>
        </a:xfrm>
      </p:grpSpPr>
      <p:sp>
        <p:nvSpPr>
          <p:cNvPr id="31" name="Google Shape;31;p5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 name="Google Shape;32;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 name="Shape 33"/>
        <p:cNvGrpSpPr/>
        <p:nvPr/>
      </p:nvGrpSpPr>
      <p:grpSpPr>
        <a:xfrm>
          <a:off x="0" y="0"/>
          <a:ext cx="0" cy="0"/>
          <a:chOff x="0" y="0"/>
          <a:chExt cx="0" cy="0"/>
        </a:xfrm>
      </p:grpSpPr>
      <p:sp>
        <p:nvSpPr>
          <p:cNvPr id="34" name="Google Shape;34;p5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6" name="Google Shape;36;p5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7" name="Google Shape;37;p5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8" name="Google Shape;38;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9" name="Shape 39"/>
        <p:cNvGrpSpPr/>
        <p:nvPr/>
      </p:nvGrpSpPr>
      <p:grpSpPr>
        <a:xfrm>
          <a:off x="0" y="0"/>
          <a:ext cx="0" cy="0"/>
          <a:chOff x="0" y="0"/>
          <a:chExt cx="0" cy="0"/>
        </a:xfrm>
      </p:grpSpPr>
      <p:sp>
        <p:nvSpPr>
          <p:cNvPr id="40" name="Google Shape;40;p5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200"/>
              <a:buNone/>
              <a:defRPr/>
            </a:lvl1pPr>
          </a:lstStyle>
          <a:p/>
        </p:txBody>
      </p:sp>
      <p:sp>
        <p:nvSpPr>
          <p:cNvPr id="41" name="Google Shape;41;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7"/>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1pPr>
            <a:lvl2pPr lvl="1"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2pPr>
            <a:lvl3pPr lvl="2"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3pPr>
            <a:lvl4pPr lvl="3"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4pPr>
            <a:lvl5pPr lvl="4"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5pPr>
            <a:lvl6pPr lvl="5"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6pPr>
            <a:lvl7pPr lvl="6"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7pPr>
            <a:lvl8pPr lvl="7"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8pPr>
            <a:lvl9pPr lvl="8"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9pPr>
          </a:lstStyle>
          <a:p/>
        </p:txBody>
      </p:sp>
      <p:sp>
        <p:nvSpPr>
          <p:cNvPr id="7" name="Google Shape;7;p47"/>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Fira Sans"/>
              <a:buChar char="●"/>
              <a:defRPr b="0" i="0" sz="1200" u="none" cap="none" strike="noStrike">
                <a:solidFill>
                  <a:schemeClr val="dk1"/>
                </a:solidFill>
                <a:latin typeface="Fira Sans"/>
                <a:ea typeface="Fira Sans"/>
                <a:cs typeface="Fira Sans"/>
                <a:sym typeface="Fira Sans"/>
              </a:defRPr>
            </a:lvl1pPr>
            <a:lvl2pPr indent="-304800" lvl="1" marL="914400" marR="0" rtl="0" algn="l">
              <a:lnSpc>
                <a:spcPct val="100000"/>
              </a:lnSpc>
              <a:spcBef>
                <a:spcPts val="0"/>
              </a:spcBef>
              <a:spcAft>
                <a:spcPts val="0"/>
              </a:spcAft>
              <a:buClr>
                <a:schemeClr val="dk1"/>
              </a:buClr>
              <a:buSzPts val="1200"/>
              <a:buFont typeface="Fira Sans"/>
              <a:buChar char="○"/>
              <a:defRPr b="0" i="0" sz="1200" u="none" cap="none" strike="noStrike">
                <a:solidFill>
                  <a:schemeClr val="dk1"/>
                </a:solidFill>
                <a:latin typeface="Fira Sans"/>
                <a:ea typeface="Fira Sans"/>
                <a:cs typeface="Fira Sans"/>
                <a:sym typeface="Fira Sans"/>
              </a:defRPr>
            </a:lvl2pPr>
            <a:lvl3pPr indent="-304800" lvl="2" marL="1371600" marR="0" rtl="0" algn="l">
              <a:lnSpc>
                <a:spcPct val="100000"/>
              </a:lnSpc>
              <a:spcBef>
                <a:spcPts val="0"/>
              </a:spcBef>
              <a:spcAft>
                <a:spcPts val="0"/>
              </a:spcAft>
              <a:buClr>
                <a:schemeClr val="dk1"/>
              </a:buClr>
              <a:buSzPts val="1200"/>
              <a:buFont typeface="Fira Sans"/>
              <a:buChar char="■"/>
              <a:defRPr b="0" i="0" sz="1200" u="none" cap="none" strike="noStrike">
                <a:solidFill>
                  <a:schemeClr val="dk1"/>
                </a:solidFill>
                <a:latin typeface="Fira Sans"/>
                <a:ea typeface="Fira Sans"/>
                <a:cs typeface="Fira Sans"/>
                <a:sym typeface="Fira Sans"/>
              </a:defRPr>
            </a:lvl3pPr>
            <a:lvl4pPr indent="-304800" lvl="3" marL="1828800" marR="0" rtl="0" algn="l">
              <a:lnSpc>
                <a:spcPct val="100000"/>
              </a:lnSpc>
              <a:spcBef>
                <a:spcPts val="0"/>
              </a:spcBef>
              <a:spcAft>
                <a:spcPts val="0"/>
              </a:spcAft>
              <a:buClr>
                <a:schemeClr val="dk1"/>
              </a:buClr>
              <a:buSzPts val="1200"/>
              <a:buFont typeface="Fira Sans"/>
              <a:buChar char="●"/>
              <a:defRPr b="0" i="0" sz="1200" u="none" cap="none" strike="noStrike">
                <a:solidFill>
                  <a:schemeClr val="dk1"/>
                </a:solidFill>
                <a:latin typeface="Fira Sans"/>
                <a:ea typeface="Fira Sans"/>
                <a:cs typeface="Fira Sans"/>
                <a:sym typeface="Fira Sans"/>
              </a:defRPr>
            </a:lvl4pPr>
            <a:lvl5pPr indent="-304800" lvl="4" marL="2286000" marR="0" rtl="0" algn="l">
              <a:lnSpc>
                <a:spcPct val="100000"/>
              </a:lnSpc>
              <a:spcBef>
                <a:spcPts val="0"/>
              </a:spcBef>
              <a:spcAft>
                <a:spcPts val="0"/>
              </a:spcAft>
              <a:buClr>
                <a:schemeClr val="dk1"/>
              </a:buClr>
              <a:buSzPts val="1200"/>
              <a:buFont typeface="Fira Sans"/>
              <a:buChar char="○"/>
              <a:defRPr b="0" i="0" sz="1200" u="none" cap="none" strike="noStrike">
                <a:solidFill>
                  <a:schemeClr val="dk1"/>
                </a:solidFill>
                <a:latin typeface="Fira Sans"/>
                <a:ea typeface="Fira Sans"/>
                <a:cs typeface="Fira Sans"/>
                <a:sym typeface="Fira Sans"/>
              </a:defRPr>
            </a:lvl5pPr>
            <a:lvl6pPr indent="-304800" lvl="5" marL="2743200" marR="0" rtl="0" algn="l">
              <a:lnSpc>
                <a:spcPct val="100000"/>
              </a:lnSpc>
              <a:spcBef>
                <a:spcPts val="0"/>
              </a:spcBef>
              <a:spcAft>
                <a:spcPts val="0"/>
              </a:spcAft>
              <a:buClr>
                <a:schemeClr val="dk1"/>
              </a:buClr>
              <a:buSzPts val="1200"/>
              <a:buFont typeface="Fira Sans"/>
              <a:buChar char="■"/>
              <a:defRPr b="0" i="0" sz="1200" u="none" cap="none" strike="noStrike">
                <a:solidFill>
                  <a:schemeClr val="dk1"/>
                </a:solidFill>
                <a:latin typeface="Fira Sans"/>
                <a:ea typeface="Fira Sans"/>
                <a:cs typeface="Fira Sans"/>
                <a:sym typeface="Fira Sans"/>
              </a:defRPr>
            </a:lvl6pPr>
            <a:lvl7pPr indent="-304800" lvl="6" marL="3200400" marR="0" rtl="0" algn="l">
              <a:lnSpc>
                <a:spcPct val="100000"/>
              </a:lnSpc>
              <a:spcBef>
                <a:spcPts val="0"/>
              </a:spcBef>
              <a:spcAft>
                <a:spcPts val="0"/>
              </a:spcAft>
              <a:buClr>
                <a:schemeClr val="dk1"/>
              </a:buClr>
              <a:buSzPts val="1200"/>
              <a:buFont typeface="Fira Sans"/>
              <a:buChar char="●"/>
              <a:defRPr b="0" i="0" sz="1200" u="none" cap="none" strike="noStrike">
                <a:solidFill>
                  <a:schemeClr val="dk1"/>
                </a:solidFill>
                <a:latin typeface="Fira Sans"/>
                <a:ea typeface="Fira Sans"/>
                <a:cs typeface="Fira Sans"/>
                <a:sym typeface="Fira Sans"/>
              </a:defRPr>
            </a:lvl7pPr>
            <a:lvl8pPr indent="-304800" lvl="7" marL="3657600" marR="0" rtl="0" algn="l">
              <a:lnSpc>
                <a:spcPct val="100000"/>
              </a:lnSpc>
              <a:spcBef>
                <a:spcPts val="0"/>
              </a:spcBef>
              <a:spcAft>
                <a:spcPts val="0"/>
              </a:spcAft>
              <a:buClr>
                <a:schemeClr val="dk1"/>
              </a:buClr>
              <a:buSzPts val="1200"/>
              <a:buFont typeface="Fira Sans"/>
              <a:buChar char="○"/>
              <a:defRPr b="0" i="0" sz="1200" u="none" cap="none" strike="noStrike">
                <a:solidFill>
                  <a:schemeClr val="dk1"/>
                </a:solidFill>
                <a:latin typeface="Fira Sans"/>
                <a:ea typeface="Fira Sans"/>
                <a:cs typeface="Fira Sans"/>
                <a:sym typeface="Fira Sans"/>
              </a:defRPr>
            </a:lvl8pPr>
            <a:lvl9pPr indent="-304800" lvl="8" marL="4114800" marR="0" rtl="0" algn="l">
              <a:lnSpc>
                <a:spcPct val="100000"/>
              </a:lnSpc>
              <a:spcBef>
                <a:spcPts val="0"/>
              </a:spcBef>
              <a:spcAft>
                <a:spcPts val="0"/>
              </a:spcAft>
              <a:buClr>
                <a:schemeClr val="dk1"/>
              </a:buClr>
              <a:buSzPts val="1200"/>
              <a:buFont typeface="Fira Sans"/>
              <a:buChar char="■"/>
              <a:defRPr b="0" i="0" sz="1200" u="none" cap="none" strike="noStrike">
                <a:solidFill>
                  <a:schemeClr val="dk1"/>
                </a:solidFill>
                <a:latin typeface="Fira Sans"/>
                <a:ea typeface="Fira Sans"/>
                <a:cs typeface="Fira Sans"/>
                <a:sym typeface="Fira Sa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FF00FF"/>
          </p15:clr>
        </p15:guide>
        <p15:guide id="2" pos="5472">
          <p15:clr>
            <a:srgbClr val="FF00FF"/>
          </p15:clr>
        </p15:guide>
        <p15:guide id="3" orient="horz" pos="259">
          <p15:clr>
            <a:srgbClr val="FF00FF"/>
          </p15:clr>
        </p15:guide>
        <p15:guide id="4" orient="horz" pos="2984">
          <p15:clr>
            <a:srgbClr val="FF00FF"/>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8" name="Shape 48"/>
        <p:cNvGrpSpPr/>
        <p:nvPr/>
      </p:nvGrpSpPr>
      <p:grpSpPr>
        <a:xfrm>
          <a:off x="0" y="0"/>
          <a:ext cx="0" cy="0"/>
          <a:chOff x="0" y="0"/>
          <a:chExt cx="0" cy="0"/>
        </a:xfrm>
      </p:grpSpPr>
      <p:sp>
        <p:nvSpPr>
          <p:cNvPr id="49" name="Google Shape;49;p5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1pPr>
            <a:lvl2pPr lvl="1"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2pPr>
            <a:lvl3pPr lvl="2"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3pPr>
            <a:lvl4pPr lvl="3"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4pPr>
            <a:lvl5pPr lvl="4"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5pPr>
            <a:lvl6pPr lvl="5"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6pPr>
            <a:lvl7pPr lvl="6"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7pPr>
            <a:lvl8pPr lvl="7"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8pPr>
            <a:lvl9pPr lvl="8"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9pPr>
          </a:lstStyle>
          <a:p/>
        </p:txBody>
      </p:sp>
      <p:sp>
        <p:nvSpPr>
          <p:cNvPr id="50" name="Google Shape;50;p5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1pPr>
            <a:lvl2pPr indent="-298450" lvl="1" marL="914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2pPr>
            <a:lvl3pPr indent="-298450" lvl="2" marL="1371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3pPr>
            <a:lvl4pPr indent="-298450" lvl="3" marL="1828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4pPr>
            <a:lvl5pPr indent="-298450" lvl="4" marL="22860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5pPr>
            <a:lvl6pPr indent="-298450" lvl="5" marL="2743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6pPr>
            <a:lvl7pPr indent="-298450" lvl="6" marL="3200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7pPr>
            <a:lvl8pPr indent="-298450" lvl="7" marL="3657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8pPr>
            <a:lvl9pPr indent="-298450" lvl="8" marL="4114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hyperlink" Target="https://new.portal.its.pdx.edu:8080/download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24.jpg"/><Relationship Id="rId5" Type="http://schemas.openxmlformats.org/officeDocument/2006/relationships/hyperlink" Target="https://public.tableau.com/app/profile/akansha5101/viz/IncidentAnalysis_16287139850440/Story1#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hyperlink" Target="https://portal.its.pdx.edu/hom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
          <p:cNvSpPr txBox="1"/>
          <p:nvPr>
            <p:ph type="ctrTitle"/>
          </p:nvPr>
        </p:nvSpPr>
        <p:spPr>
          <a:xfrm>
            <a:off x="4265350" y="974850"/>
            <a:ext cx="4114800" cy="204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5200"/>
              <a:buNone/>
            </a:pPr>
            <a:r>
              <a:rPr lang="en" sz="3600"/>
              <a:t>Traffic Congestion and Incident Analysis</a:t>
            </a:r>
            <a:endParaRPr sz="3600"/>
          </a:p>
        </p:txBody>
      </p:sp>
      <p:sp>
        <p:nvSpPr>
          <p:cNvPr id="57" name="Google Shape;57;p1"/>
          <p:cNvSpPr txBox="1"/>
          <p:nvPr>
            <p:ph idx="1" type="subTitle"/>
          </p:nvPr>
        </p:nvSpPr>
        <p:spPr>
          <a:xfrm>
            <a:off x="6045800" y="3860775"/>
            <a:ext cx="2935800" cy="59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latin typeface="Fira Sans Medium"/>
                <a:ea typeface="Fira Sans Medium"/>
                <a:cs typeface="Fira Sans Medium"/>
                <a:sym typeface="Fira Sans Medium"/>
              </a:rPr>
              <a:t>Pooja Nalan</a:t>
            </a:r>
            <a:endParaRPr>
              <a:latin typeface="Fira Sans Medium"/>
              <a:ea typeface="Fira Sans Medium"/>
              <a:cs typeface="Fira Sans Medium"/>
              <a:sym typeface="Fira Sans Medium"/>
            </a:endParaRPr>
          </a:p>
          <a:p>
            <a:pPr indent="0" lvl="0" marL="0" rtl="0" algn="ctr">
              <a:lnSpc>
                <a:spcPct val="100000"/>
              </a:lnSpc>
              <a:spcBef>
                <a:spcPts val="0"/>
              </a:spcBef>
              <a:spcAft>
                <a:spcPts val="0"/>
              </a:spcAft>
              <a:buSzPts val="2800"/>
              <a:buNone/>
            </a:pPr>
            <a:r>
              <a:rPr lang="en">
                <a:latin typeface="Fira Sans Medium"/>
                <a:ea typeface="Fira Sans Medium"/>
                <a:cs typeface="Fira Sans Medium"/>
                <a:sym typeface="Fira Sans Medium"/>
              </a:rPr>
              <a:t>Akansha Jain</a:t>
            </a:r>
            <a:endParaRPr>
              <a:latin typeface="Fira Sans Medium"/>
              <a:ea typeface="Fira Sans Medium"/>
              <a:cs typeface="Fira Sans Medium"/>
              <a:sym typeface="Fira Sans Medium"/>
            </a:endParaRPr>
          </a:p>
          <a:p>
            <a:pPr indent="0" lvl="0" marL="0" rtl="0" algn="ctr">
              <a:lnSpc>
                <a:spcPct val="100000"/>
              </a:lnSpc>
              <a:spcBef>
                <a:spcPts val="0"/>
              </a:spcBef>
              <a:spcAft>
                <a:spcPts val="0"/>
              </a:spcAft>
              <a:buSzPts val="2800"/>
              <a:buNone/>
            </a:pPr>
            <a:r>
              <a:rPr lang="en">
                <a:latin typeface="Fira Sans Medium"/>
                <a:ea typeface="Fira Sans Medium"/>
                <a:cs typeface="Fira Sans Medium"/>
                <a:sym typeface="Fira Sans Medium"/>
              </a:rPr>
              <a:t>Sai Deepika Gooty Agraharam</a:t>
            </a:r>
            <a:endParaRPr>
              <a:latin typeface="Fira Sans Medium"/>
              <a:ea typeface="Fira Sans Medium"/>
              <a:cs typeface="Fira Sans Medium"/>
              <a:sym typeface="Fira Sans Medium"/>
            </a:endParaRPr>
          </a:p>
        </p:txBody>
      </p:sp>
      <p:grpSp>
        <p:nvGrpSpPr>
          <p:cNvPr id="58" name="Google Shape;58;p1"/>
          <p:cNvGrpSpPr/>
          <p:nvPr/>
        </p:nvGrpSpPr>
        <p:grpSpPr>
          <a:xfrm>
            <a:off x="780147" y="-67427"/>
            <a:ext cx="3058349" cy="4866425"/>
            <a:chOff x="3962825" y="1860389"/>
            <a:chExt cx="984215" cy="1566076"/>
          </a:xfrm>
        </p:grpSpPr>
        <p:sp>
          <p:nvSpPr>
            <p:cNvPr id="59" name="Google Shape;59;p1"/>
            <p:cNvSpPr/>
            <p:nvPr/>
          </p:nvSpPr>
          <p:spPr>
            <a:xfrm>
              <a:off x="4215398" y="2164394"/>
              <a:ext cx="497621" cy="1262071"/>
            </a:xfrm>
            <a:custGeom>
              <a:rect b="b" l="l" r="r" t="t"/>
              <a:pathLst>
                <a:path extrusionOk="0" h="16460" w="6490">
                  <a:moveTo>
                    <a:pt x="0" y="1"/>
                  </a:moveTo>
                  <a:lnTo>
                    <a:pt x="472" y="16459"/>
                  </a:lnTo>
                  <a:lnTo>
                    <a:pt x="6489" y="16174"/>
                  </a:lnTo>
                  <a:lnTo>
                    <a:pt x="6204" y="1"/>
                  </a:lnTo>
                  <a:close/>
                </a:path>
              </a:pathLst>
            </a:custGeom>
            <a:solidFill>
              <a:srgbClr val="2D2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
            <p:cNvSpPr/>
            <p:nvPr/>
          </p:nvSpPr>
          <p:spPr>
            <a:xfrm>
              <a:off x="3962825" y="2265453"/>
              <a:ext cx="331773" cy="230715"/>
            </a:xfrm>
            <a:custGeom>
              <a:rect b="b" l="l" r="r" t="t"/>
              <a:pathLst>
                <a:path extrusionOk="0" h="3009" w="4327">
                  <a:moveTo>
                    <a:pt x="0" y="0"/>
                  </a:moveTo>
                  <a:lnTo>
                    <a:pt x="286" y="2723"/>
                  </a:lnTo>
                  <a:lnTo>
                    <a:pt x="4326" y="3009"/>
                  </a:lnTo>
                  <a:lnTo>
                    <a:pt x="4140" y="99"/>
                  </a:lnTo>
                  <a:lnTo>
                    <a:pt x="0" y="0"/>
                  </a:lnTo>
                  <a:close/>
                </a:path>
              </a:pathLst>
            </a:custGeom>
            <a:solidFill>
              <a:srgbClr val="2D2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
            <p:cNvSpPr/>
            <p:nvPr/>
          </p:nvSpPr>
          <p:spPr>
            <a:xfrm>
              <a:off x="3999016" y="2647683"/>
              <a:ext cx="339364" cy="252644"/>
            </a:xfrm>
            <a:custGeom>
              <a:rect b="b" l="l" r="r" t="t"/>
              <a:pathLst>
                <a:path extrusionOk="0" h="3295" w="4426">
                  <a:moveTo>
                    <a:pt x="3481" y="0"/>
                  </a:moveTo>
                  <a:lnTo>
                    <a:pt x="0" y="286"/>
                  </a:lnTo>
                  <a:lnTo>
                    <a:pt x="374" y="3107"/>
                  </a:lnTo>
                  <a:lnTo>
                    <a:pt x="4425" y="3294"/>
                  </a:lnTo>
                  <a:lnTo>
                    <a:pt x="3481" y="0"/>
                  </a:lnTo>
                  <a:close/>
                </a:path>
              </a:pathLst>
            </a:custGeom>
            <a:solidFill>
              <a:srgbClr val="2D2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
            <p:cNvSpPr/>
            <p:nvPr/>
          </p:nvSpPr>
          <p:spPr>
            <a:xfrm>
              <a:off x="4041955" y="3029837"/>
              <a:ext cx="260235" cy="266982"/>
            </a:xfrm>
            <a:custGeom>
              <a:rect b="b" l="l" r="r" t="t"/>
              <a:pathLst>
                <a:path extrusionOk="0" h="3482" w="3394">
                  <a:moveTo>
                    <a:pt x="3108" y="1"/>
                  </a:moveTo>
                  <a:lnTo>
                    <a:pt x="0" y="660"/>
                  </a:lnTo>
                  <a:lnTo>
                    <a:pt x="0" y="3196"/>
                  </a:lnTo>
                  <a:lnTo>
                    <a:pt x="3393" y="3482"/>
                  </a:lnTo>
                  <a:lnTo>
                    <a:pt x="3108" y="1"/>
                  </a:lnTo>
                  <a:close/>
                </a:path>
              </a:pathLst>
            </a:custGeom>
            <a:solidFill>
              <a:srgbClr val="2D2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
            <p:cNvSpPr/>
            <p:nvPr/>
          </p:nvSpPr>
          <p:spPr>
            <a:xfrm>
              <a:off x="4662422" y="3044175"/>
              <a:ext cx="277027" cy="238306"/>
            </a:xfrm>
            <a:custGeom>
              <a:rect b="b" l="l" r="r" t="t"/>
              <a:pathLst>
                <a:path extrusionOk="0" h="3108" w="3613">
                  <a:moveTo>
                    <a:pt x="0" y="1"/>
                  </a:moveTo>
                  <a:lnTo>
                    <a:pt x="88" y="3009"/>
                  </a:lnTo>
                  <a:lnTo>
                    <a:pt x="3613" y="3108"/>
                  </a:lnTo>
                  <a:lnTo>
                    <a:pt x="3481" y="561"/>
                  </a:lnTo>
                  <a:lnTo>
                    <a:pt x="0" y="1"/>
                  </a:lnTo>
                  <a:close/>
                </a:path>
              </a:pathLst>
            </a:custGeom>
            <a:solidFill>
              <a:srgbClr val="2D2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
            <p:cNvSpPr/>
            <p:nvPr/>
          </p:nvSpPr>
          <p:spPr>
            <a:xfrm>
              <a:off x="4626231" y="2669536"/>
              <a:ext cx="309844" cy="245053"/>
            </a:xfrm>
            <a:custGeom>
              <a:rect b="b" l="l" r="r" t="t"/>
              <a:pathLst>
                <a:path extrusionOk="0" h="3196" w="4041">
                  <a:moveTo>
                    <a:pt x="0" y="1"/>
                  </a:moveTo>
                  <a:lnTo>
                    <a:pt x="99" y="3196"/>
                  </a:lnTo>
                  <a:lnTo>
                    <a:pt x="4041" y="3196"/>
                  </a:lnTo>
                  <a:lnTo>
                    <a:pt x="3854" y="659"/>
                  </a:lnTo>
                  <a:lnTo>
                    <a:pt x="0" y="1"/>
                  </a:lnTo>
                  <a:close/>
                </a:path>
              </a:pathLst>
            </a:custGeom>
            <a:solidFill>
              <a:srgbClr val="2D2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
            <p:cNvSpPr/>
            <p:nvPr/>
          </p:nvSpPr>
          <p:spPr>
            <a:xfrm>
              <a:off x="4640493" y="2243524"/>
              <a:ext cx="306547" cy="260235"/>
            </a:xfrm>
            <a:custGeom>
              <a:rect b="b" l="l" r="r" t="t"/>
              <a:pathLst>
                <a:path extrusionOk="0" h="3394" w="3998">
                  <a:moveTo>
                    <a:pt x="286" y="1"/>
                  </a:moveTo>
                  <a:lnTo>
                    <a:pt x="1" y="3394"/>
                  </a:lnTo>
                  <a:lnTo>
                    <a:pt x="3998" y="3295"/>
                  </a:lnTo>
                  <a:lnTo>
                    <a:pt x="3811" y="758"/>
                  </a:lnTo>
                  <a:lnTo>
                    <a:pt x="286" y="1"/>
                  </a:lnTo>
                  <a:close/>
                </a:path>
              </a:pathLst>
            </a:custGeom>
            <a:solidFill>
              <a:srgbClr val="2D2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
            <p:cNvSpPr/>
            <p:nvPr/>
          </p:nvSpPr>
          <p:spPr>
            <a:xfrm>
              <a:off x="4395511" y="1860389"/>
              <a:ext cx="72537" cy="368940"/>
            </a:xfrm>
            <a:custGeom>
              <a:rect b="b" l="l" r="r" t="t"/>
              <a:pathLst>
                <a:path extrusionOk="0" h="3767" w="946">
                  <a:moveTo>
                    <a:pt x="1" y="0"/>
                  </a:moveTo>
                  <a:lnTo>
                    <a:pt x="1" y="3766"/>
                  </a:lnTo>
                  <a:lnTo>
                    <a:pt x="945" y="3766"/>
                  </a:lnTo>
                  <a:lnTo>
                    <a:pt x="846" y="0"/>
                  </a:lnTo>
                  <a:close/>
                </a:path>
              </a:pathLst>
            </a:custGeom>
            <a:solidFill>
              <a:srgbClr val="2D2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
            <p:cNvSpPr/>
            <p:nvPr/>
          </p:nvSpPr>
          <p:spPr>
            <a:xfrm>
              <a:off x="4335780" y="2268827"/>
              <a:ext cx="256018" cy="245897"/>
            </a:xfrm>
            <a:custGeom>
              <a:rect b="b" l="l" r="r" t="t"/>
              <a:pathLst>
                <a:path extrusionOk="0" h="3207" w="3339">
                  <a:moveTo>
                    <a:pt x="1373" y="0"/>
                  </a:moveTo>
                  <a:cubicBezTo>
                    <a:pt x="450" y="0"/>
                    <a:pt x="0" y="725"/>
                    <a:pt x="0" y="1603"/>
                  </a:cubicBezTo>
                  <a:cubicBezTo>
                    <a:pt x="44" y="2493"/>
                    <a:pt x="780" y="3206"/>
                    <a:pt x="1669" y="3206"/>
                  </a:cubicBezTo>
                  <a:cubicBezTo>
                    <a:pt x="2570" y="3206"/>
                    <a:pt x="3305" y="2493"/>
                    <a:pt x="3338" y="1603"/>
                  </a:cubicBezTo>
                  <a:cubicBezTo>
                    <a:pt x="3338" y="725"/>
                    <a:pt x="2295" y="0"/>
                    <a:pt x="1373" y="0"/>
                  </a:cubicBezTo>
                  <a:close/>
                </a:path>
              </a:pathLst>
            </a:custGeom>
            <a:solidFill>
              <a:srgbClr val="E663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
            <p:cNvSpPr/>
            <p:nvPr/>
          </p:nvSpPr>
          <p:spPr>
            <a:xfrm>
              <a:off x="4385466" y="2291063"/>
              <a:ext cx="177656" cy="157720"/>
            </a:xfrm>
            <a:custGeom>
              <a:rect b="b" l="l" r="r" t="t"/>
              <a:pathLst>
                <a:path extrusionOk="0" h="2057" w="2317">
                  <a:moveTo>
                    <a:pt x="1145" y="0"/>
                  </a:moveTo>
                  <a:cubicBezTo>
                    <a:pt x="756" y="0"/>
                    <a:pt x="388" y="224"/>
                    <a:pt x="209" y="600"/>
                  </a:cubicBezTo>
                  <a:cubicBezTo>
                    <a:pt x="0" y="1105"/>
                    <a:pt x="428" y="1763"/>
                    <a:pt x="955" y="1983"/>
                  </a:cubicBezTo>
                  <a:cubicBezTo>
                    <a:pt x="1076" y="2033"/>
                    <a:pt x="1191" y="2056"/>
                    <a:pt x="1299" y="2056"/>
                  </a:cubicBezTo>
                  <a:cubicBezTo>
                    <a:pt x="1666" y="2056"/>
                    <a:pt x="1958" y="1791"/>
                    <a:pt x="2119" y="1401"/>
                  </a:cubicBezTo>
                  <a:cubicBezTo>
                    <a:pt x="2317" y="874"/>
                    <a:pt x="2064" y="292"/>
                    <a:pt x="1548" y="84"/>
                  </a:cubicBezTo>
                  <a:cubicBezTo>
                    <a:pt x="1416" y="27"/>
                    <a:pt x="1279" y="0"/>
                    <a:pt x="1145" y="0"/>
                  </a:cubicBezTo>
                  <a:close/>
                </a:path>
              </a:pathLst>
            </a:custGeom>
            <a:solidFill>
              <a:srgbClr val="F0A1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
            <p:cNvSpPr/>
            <p:nvPr/>
          </p:nvSpPr>
          <p:spPr>
            <a:xfrm>
              <a:off x="4344214" y="2663632"/>
              <a:ext cx="255941" cy="245053"/>
            </a:xfrm>
            <a:custGeom>
              <a:rect b="b" l="l" r="r" t="t"/>
              <a:pathLst>
                <a:path extrusionOk="0" h="3196" w="3338">
                  <a:moveTo>
                    <a:pt x="1362" y="1"/>
                  </a:moveTo>
                  <a:cubicBezTo>
                    <a:pt x="439" y="1"/>
                    <a:pt x="0" y="714"/>
                    <a:pt x="0" y="1604"/>
                  </a:cubicBezTo>
                  <a:cubicBezTo>
                    <a:pt x="44" y="2493"/>
                    <a:pt x="780" y="3196"/>
                    <a:pt x="1669" y="3196"/>
                  </a:cubicBezTo>
                  <a:cubicBezTo>
                    <a:pt x="2569" y="3196"/>
                    <a:pt x="3305" y="2493"/>
                    <a:pt x="3338" y="1604"/>
                  </a:cubicBezTo>
                  <a:cubicBezTo>
                    <a:pt x="3338" y="714"/>
                    <a:pt x="2284" y="1"/>
                    <a:pt x="1362" y="1"/>
                  </a:cubicBezTo>
                  <a:close/>
                </a:path>
              </a:pathLst>
            </a:custGeom>
            <a:solidFill>
              <a:srgbClr val="FFCE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
            <p:cNvSpPr/>
            <p:nvPr/>
          </p:nvSpPr>
          <p:spPr>
            <a:xfrm>
              <a:off x="4392981" y="2685408"/>
              <a:ext cx="178576" cy="158104"/>
            </a:xfrm>
            <a:custGeom>
              <a:rect b="b" l="l" r="r" t="t"/>
              <a:pathLst>
                <a:path extrusionOk="0" h="2062" w="2329">
                  <a:moveTo>
                    <a:pt x="1159" y="1"/>
                  </a:moveTo>
                  <a:cubicBezTo>
                    <a:pt x="766" y="1"/>
                    <a:pt x="392" y="219"/>
                    <a:pt x="221" y="595"/>
                  </a:cubicBezTo>
                  <a:cubicBezTo>
                    <a:pt x="1" y="1100"/>
                    <a:pt x="440" y="1770"/>
                    <a:pt x="967" y="1990"/>
                  </a:cubicBezTo>
                  <a:cubicBezTo>
                    <a:pt x="1085" y="2039"/>
                    <a:pt x="1198" y="2062"/>
                    <a:pt x="1305" y="2062"/>
                  </a:cubicBezTo>
                  <a:cubicBezTo>
                    <a:pt x="1675" y="2062"/>
                    <a:pt x="1969" y="1789"/>
                    <a:pt x="2131" y="1397"/>
                  </a:cubicBezTo>
                  <a:cubicBezTo>
                    <a:pt x="2329" y="881"/>
                    <a:pt x="2076" y="299"/>
                    <a:pt x="1560" y="79"/>
                  </a:cubicBezTo>
                  <a:cubicBezTo>
                    <a:pt x="1429" y="26"/>
                    <a:pt x="1293" y="1"/>
                    <a:pt x="1159" y="1"/>
                  </a:cubicBezTo>
                  <a:close/>
                </a:path>
              </a:pathLst>
            </a:custGeom>
            <a:solidFill>
              <a:srgbClr val="FFE2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
            <p:cNvSpPr/>
            <p:nvPr/>
          </p:nvSpPr>
          <p:spPr>
            <a:xfrm>
              <a:off x="4357633" y="3042489"/>
              <a:ext cx="256018" cy="245053"/>
            </a:xfrm>
            <a:custGeom>
              <a:rect b="b" l="l" r="r" t="t"/>
              <a:pathLst>
                <a:path extrusionOk="0" h="3196" w="3339">
                  <a:moveTo>
                    <a:pt x="1362" y="1"/>
                  </a:moveTo>
                  <a:cubicBezTo>
                    <a:pt x="440" y="1"/>
                    <a:pt x="1" y="714"/>
                    <a:pt x="1" y="1593"/>
                  </a:cubicBezTo>
                  <a:cubicBezTo>
                    <a:pt x="45" y="2493"/>
                    <a:pt x="780" y="3196"/>
                    <a:pt x="1670" y="3196"/>
                  </a:cubicBezTo>
                  <a:cubicBezTo>
                    <a:pt x="2570" y="3196"/>
                    <a:pt x="3306" y="2493"/>
                    <a:pt x="3339" y="1593"/>
                  </a:cubicBezTo>
                  <a:cubicBezTo>
                    <a:pt x="3339" y="714"/>
                    <a:pt x="2285" y="1"/>
                    <a:pt x="1362" y="1"/>
                  </a:cubicBezTo>
                  <a:close/>
                </a:path>
              </a:pathLst>
            </a:custGeom>
            <a:solidFill>
              <a:srgbClr val="A9BA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
            <p:cNvSpPr/>
            <p:nvPr/>
          </p:nvSpPr>
          <p:spPr>
            <a:xfrm>
              <a:off x="4406476" y="3063881"/>
              <a:ext cx="178576" cy="158487"/>
            </a:xfrm>
            <a:custGeom>
              <a:rect b="b" l="l" r="r" t="t"/>
              <a:pathLst>
                <a:path extrusionOk="0" h="2067" w="2329">
                  <a:moveTo>
                    <a:pt x="1154" y="1"/>
                  </a:moveTo>
                  <a:cubicBezTo>
                    <a:pt x="763" y="1"/>
                    <a:pt x="392" y="225"/>
                    <a:pt x="220" y="600"/>
                  </a:cubicBezTo>
                  <a:cubicBezTo>
                    <a:pt x="1" y="1105"/>
                    <a:pt x="440" y="1764"/>
                    <a:pt x="967" y="1995"/>
                  </a:cubicBezTo>
                  <a:cubicBezTo>
                    <a:pt x="1085" y="2044"/>
                    <a:pt x="1198" y="2066"/>
                    <a:pt x="1305" y="2066"/>
                  </a:cubicBezTo>
                  <a:cubicBezTo>
                    <a:pt x="1675" y="2066"/>
                    <a:pt x="1969" y="1794"/>
                    <a:pt x="2131" y="1402"/>
                  </a:cubicBezTo>
                  <a:cubicBezTo>
                    <a:pt x="2328" y="875"/>
                    <a:pt x="2076" y="293"/>
                    <a:pt x="1560" y="84"/>
                  </a:cubicBezTo>
                  <a:cubicBezTo>
                    <a:pt x="1427" y="28"/>
                    <a:pt x="1290" y="1"/>
                    <a:pt x="1154" y="1"/>
                  </a:cubicBezTo>
                  <a:close/>
                </a:path>
              </a:pathLst>
            </a:custGeom>
            <a:solidFill>
              <a:srgbClr val="CBD6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e961939d8f_0_15"/>
          <p:cNvSpPr txBox="1"/>
          <p:nvPr>
            <p:ph type="title"/>
          </p:nvPr>
        </p:nvSpPr>
        <p:spPr>
          <a:xfrm>
            <a:off x="457200" y="284125"/>
            <a:ext cx="8229600" cy="3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Rerouting Summary</a:t>
            </a:r>
            <a:endParaRPr/>
          </a:p>
        </p:txBody>
      </p:sp>
      <p:sp>
        <p:nvSpPr>
          <p:cNvPr id="306" name="Google Shape;306;ge961939d8f_0_15"/>
          <p:cNvSpPr txBox="1"/>
          <p:nvPr/>
        </p:nvSpPr>
        <p:spPr>
          <a:xfrm>
            <a:off x="594300" y="863150"/>
            <a:ext cx="7853100" cy="4710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Fira Sans"/>
              <a:buChar char="●"/>
            </a:pPr>
            <a:r>
              <a:rPr lang="en">
                <a:latin typeface="Fira Sans"/>
                <a:ea typeface="Fira Sans"/>
                <a:cs typeface="Fira Sans"/>
                <a:sym typeface="Fira Sans"/>
              </a:rPr>
              <a:t>Evidence shows rerouting off of I-205 and onto local streets during peak periods across a range of origin/destination travel patterns.</a:t>
            </a:r>
            <a:endParaRPr>
              <a:latin typeface="Fira Sans"/>
              <a:ea typeface="Fira Sans"/>
              <a:cs typeface="Fira Sans"/>
              <a:sym typeface="Fira Sans"/>
            </a:endParaRPr>
          </a:p>
          <a:p>
            <a:pPr indent="0" lvl="0" marL="457200" rtl="0" algn="l">
              <a:spcBef>
                <a:spcPts val="0"/>
              </a:spcBef>
              <a:spcAft>
                <a:spcPts val="0"/>
              </a:spcAft>
              <a:buNone/>
            </a:pPr>
            <a:r>
              <a:t/>
            </a:r>
            <a:endParaRPr>
              <a:latin typeface="Fira Sans"/>
              <a:ea typeface="Fira Sans"/>
              <a:cs typeface="Fira Sans"/>
              <a:sym typeface="Fira Sans"/>
            </a:endParaRPr>
          </a:p>
          <a:p>
            <a:pPr indent="-317500" lvl="0" marL="457200" rtl="0" algn="l">
              <a:spcBef>
                <a:spcPts val="0"/>
              </a:spcBef>
              <a:spcAft>
                <a:spcPts val="0"/>
              </a:spcAft>
              <a:buSzPts val="1400"/>
              <a:buFont typeface="Fira Sans"/>
              <a:buChar char="●"/>
            </a:pPr>
            <a:r>
              <a:rPr lang="en">
                <a:latin typeface="Fira Sans"/>
                <a:ea typeface="Fira Sans"/>
                <a:cs typeface="Fira Sans"/>
                <a:sym typeface="Fira Sans"/>
              </a:rPr>
              <a:t>This rerouting takes place in both directions and is often due to heavier traffic congestion( delays ) on the I-205 in the southbound direction during the AM peak period and in the northbound direction during the PM peak period.</a:t>
            </a:r>
            <a:endParaRPr>
              <a:latin typeface="Fira Sans"/>
              <a:ea typeface="Fira Sans"/>
              <a:cs typeface="Fira Sans"/>
              <a:sym typeface="Fira Sans"/>
            </a:endParaRPr>
          </a:p>
          <a:p>
            <a:pPr indent="0" lvl="0" marL="457200" rtl="0" algn="l">
              <a:spcBef>
                <a:spcPts val="0"/>
              </a:spcBef>
              <a:spcAft>
                <a:spcPts val="0"/>
              </a:spcAft>
              <a:buNone/>
            </a:pPr>
            <a:r>
              <a:t/>
            </a:r>
            <a:endParaRPr>
              <a:latin typeface="Fira Sans"/>
              <a:ea typeface="Fira Sans"/>
              <a:cs typeface="Fira Sans"/>
              <a:sym typeface="Fira Sans"/>
            </a:endParaRPr>
          </a:p>
          <a:p>
            <a:pPr indent="-317500" lvl="0" marL="457200" rtl="0" algn="l">
              <a:spcBef>
                <a:spcPts val="0"/>
              </a:spcBef>
              <a:spcAft>
                <a:spcPts val="0"/>
              </a:spcAft>
              <a:buSzPts val="1400"/>
              <a:buFont typeface="Fira Sans"/>
              <a:buChar char="●"/>
            </a:pPr>
            <a:r>
              <a:rPr lang="en">
                <a:latin typeface="Fira Sans"/>
                <a:ea typeface="Fira Sans"/>
                <a:cs typeface="Fira Sans"/>
                <a:sym typeface="Fira Sans"/>
              </a:rPr>
              <a:t>The magnitude of rerouting varied across different origin/destination pairs.</a:t>
            </a:r>
            <a:endParaRPr>
              <a:latin typeface="Fira Sans"/>
              <a:ea typeface="Fira Sans"/>
              <a:cs typeface="Fira Sans"/>
              <a:sym typeface="Fira Sans"/>
            </a:endParaRPr>
          </a:p>
          <a:p>
            <a:pPr indent="0" lvl="0" marL="457200" rtl="0" algn="l">
              <a:spcBef>
                <a:spcPts val="0"/>
              </a:spcBef>
              <a:spcAft>
                <a:spcPts val="0"/>
              </a:spcAft>
              <a:buNone/>
            </a:pPr>
            <a:r>
              <a:t/>
            </a:r>
            <a:endParaRPr>
              <a:latin typeface="Fira Sans"/>
              <a:ea typeface="Fira Sans"/>
              <a:cs typeface="Fira Sans"/>
              <a:sym typeface="Fira Sans"/>
            </a:endParaRPr>
          </a:p>
          <a:p>
            <a:pPr indent="-317500" lvl="0" marL="457200" rtl="0" algn="l">
              <a:spcBef>
                <a:spcPts val="0"/>
              </a:spcBef>
              <a:spcAft>
                <a:spcPts val="0"/>
              </a:spcAft>
              <a:buSzPts val="1400"/>
              <a:buFont typeface="Fira Sans"/>
              <a:buChar char="●"/>
            </a:pPr>
            <a:r>
              <a:rPr lang="en">
                <a:latin typeface="Fira Sans"/>
                <a:ea typeface="Fira Sans"/>
                <a:cs typeface="Fira Sans"/>
                <a:sym typeface="Fira Sans"/>
              </a:rPr>
              <a:t>Local travel patterns showed a higher </a:t>
            </a:r>
            <a:r>
              <a:rPr lang="en">
                <a:latin typeface="Fira Sans"/>
                <a:ea typeface="Fira Sans"/>
                <a:cs typeface="Fira Sans"/>
                <a:sym typeface="Fira Sans"/>
              </a:rPr>
              <a:t>likelihood</a:t>
            </a:r>
            <a:r>
              <a:rPr lang="en">
                <a:latin typeface="Fira Sans"/>
                <a:ea typeface="Fira Sans"/>
                <a:cs typeface="Fira Sans"/>
                <a:sym typeface="Fira Sans"/>
              </a:rPr>
              <a:t> of rerouting than longer distance regional trips.</a:t>
            </a:r>
            <a:endParaRPr>
              <a:latin typeface="Fira Sans"/>
              <a:ea typeface="Fira Sans"/>
              <a:cs typeface="Fira Sans"/>
              <a:sym typeface="Fira Sans"/>
            </a:endParaRPr>
          </a:p>
          <a:p>
            <a:pPr indent="0" lvl="0" marL="457200" rtl="0" algn="l">
              <a:spcBef>
                <a:spcPts val="0"/>
              </a:spcBef>
              <a:spcAft>
                <a:spcPts val="0"/>
              </a:spcAft>
              <a:buNone/>
            </a:pPr>
            <a:r>
              <a:t/>
            </a:r>
            <a:endParaRPr>
              <a:latin typeface="Fira Sans"/>
              <a:ea typeface="Fira Sans"/>
              <a:cs typeface="Fira Sans"/>
              <a:sym typeface="Fira Sans"/>
            </a:endParaRPr>
          </a:p>
          <a:p>
            <a:pPr indent="-317500" lvl="0" marL="457200" rtl="0" algn="l">
              <a:spcBef>
                <a:spcPts val="0"/>
              </a:spcBef>
              <a:spcAft>
                <a:spcPts val="0"/>
              </a:spcAft>
              <a:buSzPts val="1400"/>
              <a:buFont typeface="Fira Sans"/>
              <a:buChar char="●"/>
            </a:pPr>
            <a:r>
              <a:rPr lang="en">
                <a:latin typeface="Fira Sans"/>
                <a:ea typeface="Fira Sans"/>
                <a:cs typeface="Fira Sans"/>
                <a:sym typeface="Fira Sans"/>
              </a:rPr>
              <a:t>Borland Road, Willamette Falls Drive, OR 99E, Stafford Road and Schaeffer Road were identified as alternative routes that experience the greatest amount of rerouting.</a:t>
            </a:r>
            <a:endParaRPr>
              <a:latin typeface="Fira Sans"/>
              <a:ea typeface="Fira Sans"/>
              <a:cs typeface="Fira Sans"/>
              <a:sym typeface="Fira Sans"/>
            </a:endParaRPr>
          </a:p>
          <a:p>
            <a:pPr indent="0" lvl="0" marL="457200" rtl="0" algn="l">
              <a:spcBef>
                <a:spcPts val="0"/>
              </a:spcBef>
              <a:spcAft>
                <a:spcPts val="0"/>
              </a:spcAft>
              <a:buNone/>
            </a:pPr>
            <a:r>
              <a:t/>
            </a:r>
            <a:endParaRPr>
              <a:latin typeface="Fira Sans"/>
              <a:ea typeface="Fira Sans"/>
              <a:cs typeface="Fira Sans"/>
              <a:sym typeface="Fira Sans"/>
            </a:endParaRPr>
          </a:p>
          <a:p>
            <a:pPr indent="-317500" lvl="0" marL="457200" rtl="0" algn="l">
              <a:spcBef>
                <a:spcPts val="0"/>
              </a:spcBef>
              <a:spcAft>
                <a:spcPts val="0"/>
              </a:spcAft>
              <a:buSzPts val="1400"/>
              <a:buFont typeface="Fira Sans"/>
              <a:buChar char="●"/>
            </a:pPr>
            <a:r>
              <a:rPr lang="en">
                <a:latin typeface="Fira Sans"/>
                <a:ea typeface="Fira Sans"/>
                <a:cs typeface="Fira Sans"/>
                <a:sym typeface="Fira Sans"/>
              </a:rPr>
              <a:t>The difference between percentage traffic share for I-205 versus an alternative route by time of day indicates the magnitude of rerouting, also known as the percentage shift of travel onto local roadways for trips between a given origin/destination pair.</a:t>
            </a:r>
            <a:endParaRPr>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e961939d8f_0_23"/>
          <p:cNvSpPr txBox="1"/>
          <p:nvPr/>
        </p:nvSpPr>
        <p:spPr>
          <a:xfrm>
            <a:off x="457200" y="919750"/>
            <a:ext cx="84291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Fira Sans"/>
              <a:buChar char="●"/>
            </a:pPr>
            <a:r>
              <a:rPr lang="en">
                <a:solidFill>
                  <a:schemeClr val="dk1"/>
                </a:solidFill>
                <a:latin typeface="Fira Sans"/>
                <a:ea typeface="Fira Sans"/>
                <a:cs typeface="Fira Sans"/>
                <a:sym typeface="Fira Sans"/>
              </a:rPr>
              <a:t>This may reflect a greater willingness for local travelers to use local roadways as compared to longer-distance travelers who may be less comfortable with travel off of the I-205 mainline due to lack of familiarity or desire to avoid out of-direction travel</a:t>
            </a:r>
            <a:endParaRPr>
              <a:solidFill>
                <a:schemeClr val="dk1"/>
              </a:solidFill>
              <a:latin typeface="Fira Sans"/>
              <a:ea typeface="Fira Sans"/>
              <a:cs typeface="Fira Sans"/>
              <a:sym typeface="Fira Sans"/>
            </a:endParaRPr>
          </a:p>
          <a:p>
            <a:pPr indent="0" lvl="0" marL="0" rtl="0" algn="l">
              <a:spcBef>
                <a:spcPts val="0"/>
              </a:spcBef>
              <a:spcAft>
                <a:spcPts val="0"/>
              </a:spcAft>
              <a:buNone/>
            </a:pPr>
            <a:r>
              <a:t/>
            </a:r>
            <a:endParaRPr>
              <a:solidFill>
                <a:schemeClr val="dk1"/>
              </a:solidFill>
              <a:latin typeface="Fira Sans"/>
              <a:ea typeface="Fira Sans"/>
              <a:cs typeface="Fira Sans"/>
              <a:sym typeface="Fira Sans"/>
            </a:endParaRPr>
          </a:p>
          <a:p>
            <a:pPr indent="-317500" lvl="0" marL="457200" rtl="0" algn="l">
              <a:spcBef>
                <a:spcPts val="0"/>
              </a:spcBef>
              <a:spcAft>
                <a:spcPts val="0"/>
              </a:spcAft>
              <a:buClr>
                <a:schemeClr val="dk1"/>
              </a:buClr>
              <a:buSzPts val="1400"/>
              <a:buFont typeface="Fira Sans"/>
              <a:buChar char="●"/>
            </a:pPr>
            <a:r>
              <a:rPr lang="en">
                <a:solidFill>
                  <a:schemeClr val="dk1"/>
                </a:solidFill>
                <a:latin typeface="Fira Sans"/>
                <a:ea typeface="Fira Sans"/>
                <a:cs typeface="Fira Sans"/>
                <a:sym typeface="Fira Sans"/>
              </a:rPr>
              <a:t>Rerouting patterns are often more prominent in the northbound direction and during the PM peak period.</a:t>
            </a:r>
            <a:endParaRPr>
              <a:solidFill>
                <a:schemeClr val="dk1"/>
              </a:solidFill>
              <a:latin typeface="Fira Sans"/>
              <a:ea typeface="Fira Sans"/>
              <a:cs typeface="Fira Sans"/>
              <a:sym typeface="Fira Sans"/>
            </a:endParaRPr>
          </a:p>
          <a:p>
            <a:pPr indent="0" lvl="0" marL="457200" rtl="0" algn="l">
              <a:spcBef>
                <a:spcPts val="0"/>
              </a:spcBef>
              <a:spcAft>
                <a:spcPts val="0"/>
              </a:spcAft>
              <a:buNone/>
            </a:pPr>
            <a:r>
              <a:t/>
            </a:r>
            <a:endParaRPr>
              <a:solidFill>
                <a:schemeClr val="dk1"/>
              </a:solidFill>
              <a:latin typeface="Fira Sans"/>
              <a:ea typeface="Fira Sans"/>
              <a:cs typeface="Fira Sans"/>
              <a:sym typeface="Fira Sans"/>
            </a:endParaRPr>
          </a:p>
          <a:p>
            <a:pPr indent="-317500" lvl="0" marL="457200" rtl="0" algn="l">
              <a:spcBef>
                <a:spcPts val="0"/>
              </a:spcBef>
              <a:spcAft>
                <a:spcPts val="0"/>
              </a:spcAft>
              <a:buClr>
                <a:schemeClr val="dk1"/>
              </a:buClr>
              <a:buSzPts val="1400"/>
              <a:buFont typeface="Fira Sans"/>
              <a:buChar char="●"/>
            </a:pPr>
            <a:r>
              <a:rPr lang="en">
                <a:solidFill>
                  <a:schemeClr val="dk1"/>
                </a:solidFill>
                <a:latin typeface="Fira Sans"/>
                <a:ea typeface="Fira Sans"/>
                <a:cs typeface="Fira Sans"/>
                <a:sym typeface="Fira Sans"/>
              </a:rPr>
              <a:t>Examining the travel pattern on I-205 north of OR 213 interchange heading southbound to the Oregon City area, most trips (79%) used the OR 99E interchange during the midday. However, a moderate shift of about 8% to travel via OR 213 and Washington Street was evident during the AM peak. This may reflect some travelers exiting I-205 one interchange earlier to avoid congestion on southbound I-205 during the AM peak period.  </a:t>
            </a:r>
            <a:endParaRPr>
              <a:solidFill>
                <a:schemeClr val="dk1"/>
              </a:solidFill>
              <a:latin typeface="Fira Sans"/>
              <a:ea typeface="Fira Sans"/>
              <a:cs typeface="Fira Sans"/>
              <a:sym typeface="Fir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8"/>
          <p:cNvPicPr preferRelativeResize="0"/>
          <p:nvPr/>
        </p:nvPicPr>
        <p:blipFill rotWithShape="1">
          <a:blip r:embed="rId3">
            <a:alphaModFix/>
          </a:blip>
          <a:srcRect b="0" l="0" r="0" t="0"/>
          <a:stretch/>
        </p:blipFill>
        <p:spPr>
          <a:xfrm>
            <a:off x="240550" y="459875"/>
            <a:ext cx="7994702" cy="4320924"/>
          </a:xfrm>
          <a:prstGeom prst="rect">
            <a:avLst/>
          </a:prstGeom>
          <a:noFill/>
          <a:ln>
            <a:noFill/>
          </a:ln>
        </p:spPr>
      </p:pic>
      <p:sp>
        <p:nvSpPr>
          <p:cNvPr id="317" name="Google Shape;317;p8"/>
          <p:cNvSpPr txBox="1"/>
          <p:nvPr/>
        </p:nvSpPr>
        <p:spPr>
          <a:xfrm>
            <a:off x="283000" y="98075"/>
            <a:ext cx="42378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u="sng">
                <a:solidFill>
                  <a:schemeClr val="hlink"/>
                </a:solidFill>
                <a:highlight>
                  <a:srgbClr val="F8F8F8"/>
                </a:highlight>
                <a:hlinkClick r:id="rId4"/>
              </a:rPr>
              <a:t>https://new.portal.its.pdx.edu:8080/downloads/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9"/>
          <p:cNvSpPr txBox="1"/>
          <p:nvPr>
            <p:ph type="title"/>
          </p:nvPr>
        </p:nvSpPr>
        <p:spPr>
          <a:xfrm>
            <a:off x="457200" y="411475"/>
            <a:ext cx="8229600" cy="39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UNDERSTANDING THE DATA</a:t>
            </a:r>
            <a:endParaRPr/>
          </a:p>
        </p:txBody>
      </p:sp>
      <p:sp>
        <p:nvSpPr>
          <p:cNvPr id="323" name="Google Shape;323;p9"/>
          <p:cNvSpPr txBox="1"/>
          <p:nvPr/>
        </p:nvSpPr>
        <p:spPr>
          <a:xfrm>
            <a:off x="536100" y="2977475"/>
            <a:ext cx="815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a:ea typeface="Fira Sans"/>
                <a:cs typeface="Fira Sans"/>
                <a:sym typeface="Fira Sans"/>
              </a:rPr>
              <a:t> STATION METADATA				       		</a:t>
            </a:r>
            <a:endParaRPr>
              <a:latin typeface="Fira Sans"/>
              <a:ea typeface="Fira Sans"/>
              <a:cs typeface="Fira Sans"/>
              <a:sym typeface="Fira Sans"/>
            </a:endParaRPr>
          </a:p>
        </p:txBody>
      </p:sp>
      <p:sp>
        <p:nvSpPr>
          <p:cNvPr id="324" name="Google Shape;324;p9"/>
          <p:cNvSpPr txBox="1"/>
          <p:nvPr/>
        </p:nvSpPr>
        <p:spPr>
          <a:xfrm>
            <a:off x="522025" y="982650"/>
            <a:ext cx="709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a:ea typeface="Fira Sans"/>
                <a:cs typeface="Fira Sans"/>
                <a:sym typeface="Fira Sans"/>
              </a:rPr>
              <a:t>DETECTOR METADATA </a:t>
            </a:r>
            <a:endParaRPr>
              <a:latin typeface="Fira Sans"/>
              <a:ea typeface="Fira Sans"/>
              <a:cs typeface="Fira Sans"/>
              <a:sym typeface="Fira Sans"/>
            </a:endParaRPr>
          </a:p>
        </p:txBody>
      </p:sp>
      <p:pic>
        <p:nvPicPr>
          <p:cNvPr id="325" name="Google Shape;325;p9"/>
          <p:cNvPicPr preferRelativeResize="0"/>
          <p:nvPr/>
        </p:nvPicPr>
        <p:blipFill>
          <a:blip r:embed="rId3">
            <a:alphaModFix/>
          </a:blip>
          <a:stretch>
            <a:fillRect/>
          </a:stretch>
        </p:blipFill>
        <p:spPr>
          <a:xfrm>
            <a:off x="612325" y="1535250"/>
            <a:ext cx="8258431" cy="1137425"/>
          </a:xfrm>
          <a:prstGeom prst="rect">
            <a:avLst/>
          </a:prstGeom>
          <a:noFill/>
          <a:ln>
            <a:noFill/>
          </a:ln>
        </p:spPr>
      </p:pic>
      <p:pic>
        <p:nvPicPr>
          <p:cNvPr id="326" name="Google Shape;326;p9"/>
          <p:cNvPicPr preferRelativeResize="0"/>
          <p:nvPr/>
        </p:nvPicPr>
        <p:blipFill>
          <a:blip r:embed="rId4">
            <a:alphaModFix/>
          </a:blip>
          <a:stretch>
            <a:fillRect/>
          </a:stretch>
        </p:blipFill>
        <p:spPr>
          <a:xfrm>
            <a:off x="612325" y="3377675"/>
            <a:ext cx="8229599" cy="1193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e8aa6a8ce3_2_6"/>
          <p:cNvSpPr txBox="1"/>
          <p:nvPr>
            <p:ph type="title"/>
          </p:nvPr>
        </p:nvSpPr>
        <p:spPr>
          <a:xfrm>
            <a:off x="457200" y="411475"/>
            <a:ext cx="8229600" cy="39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UNDERSTANDING THE DATA</a:t>
            </a:r>
            <a:endParaRPr/>
          </a:p>
        </p:txBody>
      </p:sp>
      <p:sp>
        <p:nvSpPr>
          <p:cNvPr id="332" name="Google Shape;332;ge8aa6a8ce3_2_6"/>
          <p:cNvSpPr txBox="1"/>
          <p:nvPr/>
        </p:nvSpPr>
        <p:spPr>
          <a:xfrm>
            <a:off x="258050" y="905975"/>
            <a:ext cx="79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a:ea typeface="Fira Sans"/>
                <a:cs typeface="Fira Sans"/>
                <a:sym typeface="Fira Sans"/>
              </a:rPr>
              <a:t>HIGHWAY</a:t>
            </a:r>
            <a:r>
              <a:rPr lang="en">
                <a:latin typeface="Fira Sans"/>
                <a:ea typeface="Fira Sans"/>
                <a:cs typeface="Fira Sans"/>
                <a:sym typeface="Fira Sans"/>
              </a:rPr>
              <a:t> METADATA							</a:t>
            </a:r>
            <a:endParaRPr>
              <a:latin typeface="Fira Sans"/>
              <a:ea typeface="Fira Sans"/>
              <a:cs typeface="Fira Sans"/>
              <a:sym typeface="Fira Sans"/>
            </a:endParaRPr>
          </a:p>
        </p:txBody>
      </p:sp>
      <p:sp>
        <p:nvSpPr>
          <p:cNvPr id="333" name="Google Shape;333;ge8aa6a8ce3_2_6"/>
          <p:cNvSpPr txBox="1"/>
          <p:nvPr/>
        </p:nvSpPr>
        <p:spPr>
          <a:xfrm>
            <a:off x="568100" y="982650"/>
            <a:ext cx="734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ira Sans"/>
              <a:ea typeface="Fira Sans"/>
              <a:cs typeface="Fira Sans"/>
              <a:sym typeface="Fira Sans"/>
            </a:endParaRPr>
          </a:p>
        </p:txBody>
      </p:sp>
      <p:pic>
        <p:nvPicPr>
          <p:cNvPr id="334" name="Google Shape;334;ge8aa6a8ce3_2_6"/>
          <p:cNvPicPr preferRelativeResize="0"/>
          <p:nvPr/>
        </p:nvPicPr>
        <p:blipFill>
          <a:blip r:embed="rId3">
            <a:alphaModFix/>
          </a:blip>
          <a:stretch>
            <a:fillRect/>
          </a:stretch>
        </p:blipFill>
        <p:spPr>
          <a:xfrm>
            <a:off x="284675" y="1401974"/>
            <a:ext cx="4049976" cy="1583075"/>
          </a:xfrm>
          <a:prstGeom prst="rect">
            <a:avLst/>
          </a:prstGeom>
          <a:noFill/>
          <a:ln>
            <a:noFill/>
          </a:ln>
        </p:spPr>
      </p:pic>
      <p:sp>
        <p:nvSpPr>
          <p:cNvPr id="335" name="Google Shape;335;ge8aa6a8ce3_2_6"/>
          <p:cNvSpPr txBox="1"/>
          <p:nvPr/>
        </p:nvSpPr>
        <p:spPr>
          <a:xfrm>
            <a:off x="284675" y="3201150"/>
            <a:ext cx="734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a:ea typeface="Fira Sans"/>
                <a:cs typeface="Fira Sans"/>
                <a:sym typeface="Fira Sans"/>
              </a:rPr>
              <a:t>SOUTHBOUND</a:t>
            </a:r>
            <a:r>
              <a:rPr lang="en">
                <a:latin typeface="Fira Sans"/>
                <a:ea typeface="Fira Sans"/>
                <a:cs typeface="Fira Sans"/>
                <a:sym typeface="Fira Sans"/>
              </a:rPr>
              <a:t> AND NORTHBOUND DATA</a:t>
            </a:r>
            <a:endParaRPr>
              <a:latin typeface="Fira Sans"/>
              <a:ea typeface="Fira Sans"/>
              <a:cs typeface="Fira Sans"/>
              <a:sym typeface="Fira Sans"/>
            </a:endParaRPr>
          </a:p>
        </p:txBody>
      </p:sp>
      <p:pic>
        <p:nvPicPr>
          <p:cNvPr id="336" name="Google Shape;336;ge8aa6a8ce3_2_6"/>
          <p:cNvPicPr preferRelativeResize="0"/>
          <p:nvPr/>
        </p:nvPicPr>
        <p:blipFill>
          <a:blip r:embed="rId4">
            <a:alphaModFix/>
          </a:blip>
          <a:stretch>
            <a:fillRect/>
          </a:stretch>
        </p:blipFill>
        <p:spPr>
          <a:xfrm>
            <a:off x="152400" y="3640550"/>
            <a:ext cx="8839202" cy="110236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0"/>
          <p:cNvSpPr txBox="1"/>
          <p:nvPr/>
        </p:nvSpPr>
        <p:spPr>
          <a:xfrm flipH="1">
            <a:off x="2522375" y="2379300"/>
            <a:ext cx="3917100" cy="384900"/>
          </a:xfrm>
          <a:prstGeom prst="rect">
            <a:avLst/>
          </a:prstGeom>
          <a:noFill/>
          <a:ln>
            <a:noFill/>
          </a:ln>
        </p:spPr>
        <p:txBody>
          <a:bodyPr anchorCtr="0" anchor="ctr" bIns="91425" lIns="91425" spcFirstLastPara="1" rIns="91425" wrap="square" tIns="91425">
            <a:spAutoFit/>
          </a:bodyPr>
          <a:lstStyle/>
          <a:p>
            <a:pPr indent="0" lvl="0" marL="0" marR="0" rtl="0" algn="just">
              <a:lnSpc>
                <a:spcPct val="115000"/>
              </a:lnSpc>
              <a:spcBef>
                <a:spcPts val="0"/>
              </a:spcBef>
              <a:spcAft>
                <a:spcPts val="1200"/>
              </a:spcAft>
              <a:buClr>
                <a:srgbClr val="000000"/>
              </a:buClr>
              <a:buSzPts val="1300"/>
              <a:buFont typeface="Arial"/>
              <a:buNone/>
            </a:pPr>
            <a:r>
              <a:t/>
            </a:r>
            <a:endParaRPr b="0" i="0" sz="1300" u="none" cap="none" strike="noStrike">
              <a:solidFill>
                <a:srgbClr val="24292E"/>
              </a:solidFill>
              <a:latin typeface="Fira Sans Medium"/>
              <a:ea typeface="Fira Sans Medium"/>
              <a:cs typeface="Fira Sans Medium"/>
              <a:sym typeface="Fira Sans Medium"/>
            </a:endParaRPr>
          </a:p>
        </p:txBody>
      </p:sp>
      <p:sp>
        <p:nvSpPr>
          <p:cNvPr id="342" name="Google Shape;342;p10"/>
          <p:cNvSpPr txBox="1"/>
          <p:nvPr>
            <p:ph type="title"/>
          </p:nvPr>
        </p:nvSpPr>
        <p:spPr>
          <a:xfrm>
            <a:off x="457200" y="411475"/>
            <a:ext cx="8229600" cy="39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                          AGGREGATED DATA TABLE</a:t>
            </a:r>
            <a:endParaRPr/>
          </a:p>
        </p:txBody>
      </p:sp>
      <p:pic>
        <p:nvPicPr>
          <p:cNvPr id="343" name="Google Shape;343;p10"/>
          <p:cNvPicPr preferRelativeResize="0"/>
          <p:nvPr/>
        </p:nvPicPr>
        <p:blipFill>
          <a:blip r:embed="rId3">
            <a:alphaModFix/>
          </a:blip>
          <a:stretch>
            <a:fillRect/>
          </a:stretch>
        </p:blipFill>
        <p:spPr>
          <a:xfrm>
            <a:off x="366175" y="1413125"/>
            <a:ext cx="8377975" cy="2563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e961939d8f_0_0"/>
          <p:cNvSpPr txBox="1"/>
          <p:nvPr>
            <p:ph type="title"/>
          </p:nvPr>
        </p:nvSpPr>
        <p:spPr>
          <a:xfrm>
            <a:off x="457200" y="411475"/>
            <a:ext cx="8229600" cy="3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t>CLOUD STORAGE IN GOOGLE CLOUD PLATFORM</a:t>
            </a:r>
            <a:endParaRPr sz="2100"/>
          </a:p>
          <a:p>
            <a:pPr indent="0" lvl="0" marL="0" rtl="0" algn="ctr">
              <a:spcBef>
                <a:spcPts val="0"/>
              </a:spcBef>
              <a:spcAft>
                <a:spcPts val="0"/>
              </a:spcAft>
              <a:buNone/>
            </a:pPr>
            <a:r>
              <a:t/>
            </a:r>
            <a:endParaRPr sz="2100"/>
          </a:p>
        </p:txBody>
      </p:sp>
      <p:pic>
        <p:nvPicPr>
          <p:cNvPr id="349" name="Google Shape;349;ge961939d8f_0_0"/>
          <p:cNvPicPr preferRelativeResize="0"/>
          <p:nvPr/>
        </p:nvPicPr>
        <p:blipFill>
          <a:blip r:embed="rId3">
            <a:alphaModFix/>
          </a:blip>
          <a:stretch>
            <a:fillRect/>
          </a:stretch>
        </p:blipFill>
        <p:spPr>
          <a:xfrm>
            <a:off x="1034777" y="923050"/>
            <a:ext cx="7357701" cy="381404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11"/>
          <p:cNvSpPr txBox="1"/>
          <p:nvPr>
            <p:ph type="title"/>
          </p:nvPr>
        </p:nvSpPr>
        <p:spPr>
          <a:xfrm>
            <a:off x="457200" y="411475"/>
            <a:ext cx="8229600" cy="39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SCRIPT TO CLEAN THE DATA</a:t>
            </a:r>
            <a:endParaRPr/>
          </a:p>
        </p:txBody>
      </p:sp>
      <p:pic>
        <p:nvPicPr>
          <p:cNvPr id="355" name="Google Shape;355;p11"/>
          <p:cNvPicPr preferRelativeResize="0"/>
          <p:nvPr/>
        </p:nvPicPr>
        <p:blipFill rotWithShape="1">
          <a:blip r:embed="rId3">
            <a:alphaModFix/>
          </a:blip>
          <a:srcRect b="0" l="0" r="0" t="0"/>
          <a:stretch/>
        </p:blipFill>
        <p:spPr>
          <a:xfrm>
            <a:off x="0" y="992250"/>
            <a:ext cx="4504375" cy="4151250"/>
          </a:xfrm>
          <a:prstGeom prst="rect">
            <a:avLst/>
          </a:prstGeom>
          <a:noFill/>
          <a:ln>
            <a:noFill/>
          </a:ln>
        </p:spPr>
      </p:pic>
      <p:pic>
        <p:nvPicPr>
          <p:cNvPr id="356" name="Google Shape;356;p11"/>
          <p:cNvPicPr preferRelativeResize="0"/>
          <p:nvPr/>
        </p:nvPicPr>
        <p:blipFill rotWithShape="1">
          <a:blip r:embed="rId4">
            <a:alphaModFix/>
          </a:blip>
          <a:srcRect b="0" l="0" r="0" t="0"/>
          <a:stretch/>
        </p:blipFill>
        <p:spPr>
          <a:xfrm>
            <a:off x="4504375" y="992250"/>
            <a:ext cx="4639624" cy="28561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12"/>
          <p:cNvSpPr txBox="1"/>
          <p:nvPr>
            <p:ph type="title"/>
          </p:nvPr>
        </p:nvSpPr>
        <p:spPr>
          <a:xfrm>
            <a:off x="457200" y="411475"/>
            <a:ext cx="8229600" cy="39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GENERATING HEATMAP - MATLAB</a:t>
            </a:r>
            <a:endParaRPr/>
          </a:p>
          <a:p>
            <a:pPr indent="0" lvl="0" marL="0" rtl="0" algn="ctr">
              <a:lnSpc>
                <a:spcPct val="100000"/>
              </a:lnSpc>
              <a:spcBef>
                <a:spcPts val="0"/>
              </a:spcBef>
              <a:spcAft>
                <a:spcPts val="0"/>
              </a:spcAft>
              <a:buSzPts val="2800"/>
              <a:buNone/>
            </a:pPr>
            <a:r>
              <a:rPr lang="en" sz="1400"/>
              <a:t>Plotting milepost vs startdate and average speed</a:t>
            </a:r>
            <a:r>
              <a:rPr lang="en" sz="1800"/>
              <a:t> </a:t>
            </a:r>
            <a:endParaRPr sz="1800"/>
          </a:p>
        </p:txBody>
      </p:sp>
      <p:pic>
        <p:nvPicPr>
          <p:cNvPr id="362" name="Google Shape;362;p12"/>
          <p:cNvPicPr preferRelativeResize="0"/>
          <p:nvPr/>
        </p:nvPicPr>
        <p:blipFill rotWithShape="1">
          <a:blip r:embed="rId3">
            <a:alphaModFix/>
          </a:blip>
          <a:srcRect b="0" l="0" r="0" t="0"/>
          <a:stretch/>
        </p:blipFill>
        <p:spPr>
          <a:xfrm>
            <a:off x="1909225" y="1285950"/>
            <a:ext cx="5519375" cy="539475"/>
          </a:xfrm>
          <a:prstGeom prst="rect">
            <a:avLst/>
          </a:prstGeom>
          <a:noFill/>
          <a:ln>
            <a:noFill/>
          </a:ln>
        </p:spPr>
      </p:pic>
      <p:pic>
        <p:nvPicPr>
          <p:cNvPr id="363" name="Google Shape;363;p12"/>
          <p:cNvPicPr preferRelativeResize="0"/>
          <p:nvPr/>
        </p:nvPicPr>
        <p:blipFill rotWithShape="1">
          <a:blip r:embed="rId4">
            <a:alphaModFix/>
          </a:blip>
          <a:srcRect b="0" l="0" r="0" t="0"/>
          <a:stretch/>
        </p:blipFill>
        <p:spPr>
          <a:xfrm>
            <a:off x="1605224" y="1825425"/>
            <a:ext cx="6127376" cy="33180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13"/>
          <p:cNvSpPr txBox="1"/>
          <p:nvPr>
            <p:ph type="title"/>
          </p:nvPr>
        </p:nvSpPr>
        <p:spPr>
          <a:xfrm>
            <a:off x="457200" y="411475"/>
            <a:ext cx="8229600" cy="39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CHALLENGES FACED WITH THE CONGESTION ANALYSIS</a:t>
            </a:r>
            <a:endParaRPr/>
          </a:p>
        </p:txBody>
      </p:sp>
      <p:sp>
        <p:nvSpPr>
          <p:cNvPr id="369" name="Google Shape;369;p13"/>
          <p:cNvSpPr txBox="1"/>
          <p:nvPr/>
        </p:nvSpPr>
        <p:spPr>
          <a:xfrm>
            <a:off x="6727200" y="1178600"/>
            <a:ext cx="2211600" cy="1621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Limited data</a:t>
            </a:r>
            <a:endParaRPr sz="1200">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Stuck to one highway and wanted to analyze the incidents and traffic for a period of one month at regular frequent intervals</a:t>
            </a:r>
            <a:endParaRPr sz="1200">
              <a:latin typeface="Roboto"/>
              <a:ea typeface="Roboto"/>
              <a:cs typeface="Roboto"/>
              <a:sym typeface="Roboto"/>
            </a:endParaRPr>
          </a:p>
        </p:txBody>
      </p:sp>
      <p:sp>
        <p:nvSpPr>
          <p:cNvPr id="370" name="Google Shape;370;p13"/>
          <p:cNvSpPr txBox="1"/>
          <p:nvPr/>
        </p:nvSpPr>
        <p:spPr>
          <a:xfrm>
            <a:off x="6923800" y="3805125"/>
            <a:ext cx="1940400" cy="820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lang="en" sz="1200">
                <a:solidFill>
                  <a:schemeClr val="dk1"/>
                </a:solidFill>
                <a:latin typeface="Roboto"/>
                <a:ea typeface="Roboto"/>
                <a:cs typeface="Roboto"/>
                <a:sym typeface="Roboto"/>
              </a:rPr>
              <a:t>Analyzing how traffic conditions caused incidents</a:t>
            </a:r>
            <a:endParaRPr b="0" i="0" sz="1200" u="none" cap="none" strike="noStrike">
              <a:solidFill>
                <a:srgbClr val="000000"/>
              </a:solidFill>
              <a:latin typeface="Roboto"/>
              <a:ea typeface="Roboto"/>
              <a:cs typeface="Roboto"/>
              <a:sym typeface="Roboto"/>
            </a:endParaRPr>
          </a:p>
        </p:txBody>
      </p:sp>
      <p:sp>
        <p:nvSpPr>
          <p:cNvPr id="371" name="Google Shape;371;p13"/>
          <p:cNvSpPr txBox="1"/>
          <p:nvPr/>
        </p:nvSpPr>
        <p:spPr>
          <a:xfrm>
            <a:off x="457200" y="1298973"/>
            <a:ext cx="1688400" cy="162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Had to choose between:</a:t>
            </a:r>
            <a:endParaRPr sz="1200">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Option 1 - Larger dataset with longer intervals</a:t>
            </a:r>
            <a:endParaRPr sz="1200">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sz="1200">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Option 2 - Smaller dataset with regular frequent intervals</a:t>
            </a:r>
            <a:endParaRPr sz="1200">
              <a:latin typeface="Roboto"/>
              <a:ea typeface="Roboto"/>
              <a:cs typeface="Roboto"/>
              <a:sym typeface="Roboto"/>
            </a:endParaRPr>
          </a:p>
        </p:txBody>
      </p:sp>
      <p:sp>
        <p:nvSpPr>
          <p:cNvPr id="372" name="Google Shape;372;p13"/>
          <p:cNvSpPr txBox="1"/>
          <p:nvPr/>
        </p:nvSpPr>
        <p:spPr>
          <a:xfrm>
            <a:off x="6177525" y="2718025"/>
            <a:ext cx="2587500" cy="1009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lang="en" sz="1200">
                <a:latin typeface="Roboto"/>
                <a:ea typeface="Roboto"/>
                <a:cs typeface="Roboto"/>
                <a:sym typeface="Roboto"/>
              </a:rPr>
              <a:t>Initially we loaded the data table to VM database copying it to postgres data table but then moved to using clusters to aggregate data.</a:t>
            </a:r>
            <a:endParaRPr b="0" i="0" sz="1200" u="none" cap="none" strike="noStrike">
              <a:solidFill>
                <a:srgbClr val="000000"/>
              </a:solidFill>
              <a:latin typeface="Roboto"/>
              <a:ea typeface="Roboto"/>
              <a:cs typeface="Roboto"/>
              <a:sym typeface="Roboto"/>
            </a:endParaRPr>
          </a:p>
        </p:txBody>
      </p:sp>
      <p:sp>
        <p:nvSpPr>
          <p:cNvPr id="373" name="Google Shape;373;p13"/>
          <p:cNvSpPr txBox="1"/>
          <p:nvPr/>
        </p:nvSpPr>
        <p:spPr>
          <a:xfrm>
            <a:off x="457200" y="2621100"/>
            <a:ext cx="1688400" cy="68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000000"/>
              </a:solidFill>
              <a:latin typeface="Roboto"/>
              <a:ea typeface="Roboto"/>
              <a:cs typeface="Roboto"/>
              <a:sym typeface="Roboto"/>
            </a:endParaRPr>
          </a:p>
        </p:txBody>
      </p:sp>
      <p:sp>
        <p:nvSpPr>
          <p:cNvPr id="374" name="Google Shape;374;p13"/>
          <p:cNvSpPr txBox="1"/>
          <p:nvPr/>
        </p:nvSpPr>
        <p:spPr>
          <a:xfrm>
            <a:off x="531800" y="3642400"/>
            <a:ext cx="1688400" cy="67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1200">
                <a:latin typeface="Roboto"/>
                <a:ea typeface="Roboto"/>
                <a:cs typeface="Roboto"/>
                <a:sym typeface="Roboto"/>
              </a:rPr>
              <a:t>Cleaning of data for all the files and then aggregate them was a big task</a:t>
            </a:r>
            <a:endParaRPr b="0" i="0" sz="1200" u="none" cap="none" strike="noStrike">
              <a:solidFill>
                <a:srgbClr val="000000"/>
              </a:solidFill>
              <a:latin typeface="Roboto"/>
              <a:ea typeface="Roboto"/>
              <a:cs typeface="Roboto"/>
              <a:sym typeface="Roboto"/>
            </a:endParaRPr>
          </a:p>
        </p:txBody>
      </p:sp>
      <p:cxnSp>
        <p:nvCxnSpPr>
          <p:cNvPr id="375" name="Google Shape;375;p13"/>
          <p:cNvCxnSpPr/>
          <p:nvPr/>
        </p:nvCxnSpPr>
        <p:spPr>
          <a:xfrm>
            <a:off x="2290338" y="3858664"/>
            <a:ext cx="841800" cy="0"/>
          </a:xfrm>
          <a:prstGeom prst="straightConnector1">
            <a:avLst/>
          </a:prstGeom>
          <a:noFill/>
          <a:ln cap="flat" cmpd="sng" w="19050">
            <a:solidFill>
              <a:schemeClr val="dk2"/>
            </a:solidFill>
            <a:prstDash val="solid"/>
            <a:round/>
            <a:headEnd len="med" w="med" type="oval"/>
            <a:tailEnd len="med" w="med" type="oval"/>
          </a:ln>
        </p:spPr>
      </p:cxnSp>
      <p:cxnSp>
        <p:nvCxnSpPr>
          <p:cNvPr id="376" name="Google Shape;376;p13"/>
          <p:cNvCxnSpPr/>
          <p:nvPr/>
        </p:nvCxnSpPr>
        <p:spPr>
          <a:xfrm>
            <a:off x="6011863" y="3858664"/>
            <a:ext cx="841800" cy="0"/>
          </a:xfrm>
          <a:prstGeom prst="straightConnector1">
            <a:avLst/>
          </a:prstGeom>
          <a:noFill/>
          <a:ln cap="flat" cmpd="sng" w="19050">
            <a:solidFill>
              <a:schemeClr val="dk2"/>
            </a:solidFill>
            <a:prstDash val="solid"/>
            <a:round/>
            <a:headEnd len="med" w="med" type="oval"/>
            <a:tailEnd len="med" w="med" type="oval"/>
          </a:ln>
        </p:spPr>
      </p:cxnSp>
      <p:sp>
        <p:nvSpPr>
          <p:cNvPr id="377" name="Google Shape;377;p13"/>
          <p:cNvSpPr/>
          <p:nvPr/>
        </p:nvSpPr>
        <p:spPr>
          <a:xfrm>
            <a:off x="2220225" y="1449525"/>
            <a:ext cx="1940500" cy="1354488"/>
          </a:xfrm>
          <a:custGeom>
            <a:rect b="b" l="l" r="r" t="t"/>
            <a:pathLst>
              <a:path extrusionOk="0" h="49565" w="77620">
                <a:moveTo>
                  <a:pt x="77620" y="49565"/>
                </a:moveTo>
                <a:lnTo>
                  <a:pt x="77620" y="0"/>
                </a:lnTo>
                <a:lnTo>
                  <a:pt x="0" y="0"/>
                </a:lnTo>
              </a:path>
            </a:pathLst>
          </a:custGeom>
          <a:noFill/>
          <a:ln cap="flat" cmpd="sng" w="19050">
            <a:solidFill>
              <a:schemeClr val="dk2"/>
            </a:solidFill>
            <a:prstDash val="solid"/>
            <a:round/>
            <a:headEnd len="med" w="med" type="oval"/>
            <a:tailEnd len="med" w="med" type="oval"/>
          </a:ln>
        </p:spPr>
      </p:sp>
      <p:sp>
        <p:nvSpPr>
          <p:cNvPr id="378" name="Google Shape;378;p13"/>
          <p:cNvSpPr/>
          <p:nvPr/>
        </p:nvSpPr>
        <p:spPr>
          <a:xfrm flipH="1">
            <a:off x="4983300" y="1449525"/>
            <a:ext cx="1940500" cy="1354488"/>
          </a:xfrm>
          <a:custGeom>
            <a:rect b="b" l="l" r="r" t="t"/>
            <a:pathLst>
              <a:path extrusionOk="0" h="49565" w="77620">
                <a:moveTo>
                  <a:pt x="77620" y="49565"/>
                </a:moveTo>
                <a:lnTo>
                  <a:pt x="77620" y="0"/>
                </a:lnTo>
                <a:lnTo>
                  <a:pt x="0" y="0"/>
                </a:lnTo>
              </a:path>
            </a:pathLst>
          </a:custGeom>
          <a:noFill/>
          <a:ln cap="flat" cmpd="sng" w="19050">
            <a:solidFill>
              <a:schemeClr val="dk2"/>
            </a:solidFill>
            <a:prstDash val="solid"/>
            <a:round/>
            <a:headEnd len="med" w="med" type="oval"/>
            <a:tailEnd len="med" w="med" type="oval"/>
          </a:ln>
        </p:spPr>
      </p:sp>
      <p:sp>
        <p:nvSpPr>
          <p:cNvPr id="379" name="Google Shape;379;p13"/>
          <p:cNvSpPr/>
          <p:nvPr/>
        </p:nvSpPr>
        <p:spPr>
          <a:xfrm>
            <a:off x="2220225" y="2647601"/>
            <a:ext cx="1277625" cy="585610"/>
          </a:xfrm>
          <a:custGeom>
            <a:rect b="b" l="l" r="r" t="t"/>
            <a:pathLst>
              <a:path extrusionOk="0" h="49565" w="77620">
                <a:moveTo>
                  <a:pt x="77620" y="49565"/>
                </a:moveTo>
                <a:lnTo>
                  <a:pt x="77620" y="0"/>
                </a:lnTo>
                <a:lnTo>
                  <a:pt x="0" y="0"/>
                </a:lnTo>
              </a:path>
            </a:pathLst>
          </a:custGeom>
          <a:noFill/>
          <a:ln cap="flat" cmpd="sng" w="19050">
            <a:solidFill>
              <a:schemeClr val="dk2"/>
            </a:solidFill>
            <a:prstDash val="solid"/>
            <a:round/>
            <a:headEnd len="med" w="med" type="oval"/>
            <a:tailEnd len="med" w="med" type="oval"/>
          </a:ln>
        </p:spPr>
      </p:sp>
      <p:sp>
        <p:nvSpPr>
          <p:cNvPr id="380" name="Google Shape;380;p13"/>
          <p:cNvSpPr/>
          <p:nvPr/>
        </p:nvSpPr>
        <p:spPr>
          <a:xfrm flipH="1">
            <a:off x="5646175" y="2647601"/>
            <a:ext cx="1277625" cy="585610"/>
          </a:xfrm>
          <a:custGeom>
            <a:rect b="b" l="l" r="r" t="t"/>
            <a:pathLst>
              <a:path extrusionOk="0" h="49565" w="77620">
                <a:moveTo>
                  <a:pt x="77620" y="49565"/>
                </a:moveTo>
                <a:lnTo>
                  <a:pt x="77620" y="0"/>
                </a:lnTo>
                <a:lnTo>
                  <a:pt x="0" y="0"/>
                </a:lnTo>
              </a:path>
            </a:pathLst>
          </a:custGeom>
          <a:noFill/>
          <a:ln cap="flat" cmpd="sng" w="19050">
            <a:solidFill>
              <a:schemeClr val="dk2"/>
            </a:solidFill>
            <a:prstDash val="solid"/>
            <a:round/>
            <a:headEnd len="med" w="med" type="oval"/>
            <a:tailEnd len="med" w="med" type="oval"/>
          </a:ln>
        </p:spPr>
      </p:sp>
      <p:sp>
        <p:nvSpPr>
          <p:cNvPr id="381" name="Google Shape;381;p13"/>
          <p:cNvSpPr/>
          <p:nvPr/>
        </p:nvSpPr>
        <p:spPr>
          <a:xfrm>
            <a:off x="5754628" y="3592233"/>
            <a:ext cx="422887" cy="532858"/>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3"/>
          <p:cNvSpPr/>
          <p:nvPr/>
        </p:nvSpPr>
        <p:spPr>
          <a:xfrm>
            <a:off x="5314525" y="2920026"/>
            <a:ext cx="656097" cy="661043"/>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3"/>
          <p:cNvSpPr/>
          <p:nvPr/>
        </p:nvSpPr>
        <p:spPr>
          <a:xfrm>
            <a:off x="4643088" y="2647601"/>
            <a:ext cx="705150" cy="46335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3"/>
          <p:cNvSpPr/>
          <p:nvPr/>
        </p:nvSpPr>
        <p:spPr>
          <a:xfrm>
            <a:off x="3796926" y="2647601"/>
            <a:ext cx="707214" cy="462709"/>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3"/>
          <p:cNvSpPr/>
          <p:nvPr/>
        </p:nvSpPr>
        <p:spPr>
          <a:xfrm>
            <a:off x="3173712" y="2919263"/>
            <a:ext cx="656933" cy="661294"/>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3"/>
          <p:cNvSpPr/>
          <p:nvPr/>
        </p:nvSpPr>
        <p:spPr>
          <a:xfrm>
            <a:off x="2966485" y="3591656"/>
            <a:ext cx="423213" cy="533370"/>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7" name="Google Shape;387;p13"/>
          <p:cNvGrpSpPr/>
          <p:nvPr/>
        </p:nvGrpSpPr>
        <p:grpSpPr>
          <a:xfrm>
            <a:off x="4280551" y="3326805"/>
            <a:ext cx="582897" cy="1827717"/>
            <a:chOff x="3577825" y="3488650"/>
            <a:chExt cx="527700" cy="1654641"/>
          </a:xfrm>
        </p:grpSpPr>
        <p:sp>
          <p:nvSpPr>
            <p:cNvPr id="388" name="Google Shape;388;p13"/>
            <p:cNvSpPr/>
            <p:nvPr/>
          </p:nvSpPr>
          <p:spPr>
            <a:xfrm>
              <a:off x="3649244" y="3488650"/>
              <a:ext cx="384900" cy="82800"/>
            </a:xfrm>
            <a:prstGeom prst="round2SameRect">
              <a:avLst>
                <a:gd fmla="val 50000" name="adj1"/>
                <a:gd fmla="val 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3"/>
            <p:cNvSpPr/>
            <p:nvPr/>
          </p:nvSpPr>
          <p:spPr>
            <a:xfrm rot="10800000">
              <a:off x="3649210" y="4727491"/>
              <a:ext cx="384900" cy="82800"/>
            </a:xfrm>
            <a:prstGeom prst="round2SameRect">
              <a:avLst>
                <a:gd fmla="val 50000" name="adj1"/>
                <a:gd fmla="val 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3"/>
            <p:cNvSpPr/>
            <p:nvPr/>
          </p:nvSpPr>
          <p:spPr>
            <a:xfrm>
              <a:off x="3577825" y="3556288"/>
              <a:ext cx="527700" cy="1186500"/>
            </a:xfrm>
            <a:prstGeom prst="roundRect">
              <a:avLst>
                <a:gd fmla="val 8264" name="adj"/>
              </a:avLst>
            </a:prstGeom>
            <a:solidFill>
              <a:srgbClr val="3F3F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3"/>
            <p:cNvSpPr/>
            <p:nvPr/>
          </p:nvSpPr>
          <p:spPr>
            <a:xfrm>
              <a:off x="3790318" y="4810291"/>
              <a:ext cx="102600" cy="333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3"/>
            <p:cNvSpPr/>
            <p:nvPr/>
          </p:nvSpPr>
          <p:spPr>
            <a:xfrm>
              <a:off x="3720952" y="3675339"/>
              <a:ext cx="241200" cy="241200"/>
            </a:xfrm>
            <a:prstGeom prst="ellipse">
              <a:avLst/>
            </a:prstGeom>
            <a:solidFill>
              <a:srgbClr val="E663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3"/>
            <p:cNvSpPr/>
            <p:nvPr/>
          </p:nvSpPr>
          <p:spPr>
            <a:xfrm>
              <a:off x="3720925" y="4028756"/>
              <a:ext cx="241200" cy="241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3"/>
            <p:cNvSpPr/>
            <p:nvPr/>
          </p:nvSpPr>
          <p:spPr>
            <a:xfrm>
              <a:off x="3720952" y="4382215"/>
              <a:ext cx="241200" cy="2412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ge961939d8f_2_0"/>
          <p:cNvSpPr txBox="1"/>
          <p:nvPr>
            <p:ph type="title"/>
          </p:nvPr>
        </p:nvSpPr>
        <p:spPr>
          <a:xfrm>
            <a:off x="457200" y="411475"/>
            <a:ext cx="8229600" cy="3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THIS PROJECT?</a:t>
            </a:r>
            <a:endParaRPr/>
          </a:p>
        </p:txBody>
      </p:sp>
      <p:pic>
        <p:nvPicPr>
          <p:cNvPr id="78" name="Google Shape;78;ge961939d8f_2_0"/>
          <p:cNvPicPr preferRelativeResize="0"/>
          <p:nvPr/>
        </p:nvPicPr>
        <p:blipFill>
          <a:blip r:embed="rId3">
            <a:alphaModFix/>
          </a:blip>
          <a:stretch>
            <a:fillRect/>
          </a:stretch>
        </p:blipFill>
        <p:spPr>
          <a:xfrm>
            <a:off x="5315675" y="1892375"/>
            <a:ext cx="3784550" cy="1513825"/>
          </a:xfrm>
          <a:prstGeom prst="rect">
            <a:avLst/>
          </a:prstGeom>
          <a:noFill/>
          <a:ln>
            <a:noFill/>
          </a:ln>
        </p:spPr>
      </p:pic>
      <p:sp>
        <p:nvSpPr>
          <p:cNvPr id="79" name="Google Shape;79;ge961939d8f_2_0"/>
          <p:cNvSpPr txBox="1"/>
          <p:nvPr/>
        </p:nvSpPr>
        <p:spPr>
          <a:xfrm>
            <a:off x="556125" y="1892375"/>
            <a:ext cx="4805100" cy="1881000"/>
          </a:xfrm>
          <a:prstGeom prst="rect">
            <a:avLst/>
          </a:prstGeom>
          <a:noFill/>
          <a:ln>
            <a:noFill/>
          </a:ln>
        </p:spPr>
        <p:txBody>
          <a:bodyPr anchorCtr="0" anchor="ctr" bIns="91425" lIns="91425" spcFirstLastPara="1" rIns="91425" wrap="square" tIns="91425">
            <a:noAutofit/>
          </a:bodyPr>
          <a:lstStyle/>
          <a:p>
            <a:pPr indent="-330200" lvl="0" marL="457200" marR="0" rtl="0" algn="just">
              <a:lnSpc>
                <a:spcPct val="200000"/>
              </a:lnSpc>
              <a:spcBef>
                <a:spcPts val="0"/>
              </a:spcBef>
              <a:spcAft>
                <a:spcPts val="0"/>
              </a:spcAft>
              <a:buClr>
                <a:srgbClr val="24292E"/>
              </a:buClr>
              <a:buSzPts val="1600"/>
              <a:buFont typeface="Fira Sans Medium"/>
              <a:buChar char="●"/>
            </a:pPr>
            <a:r>
              <a:rPr lang="en" sz="1600">
                <a:solidFill>
                  <a:srgbClr val="24292E"/>
                </a:solidFill>
                <a:latin typeface="Fira Sans Medium"/>
                <a:ea typeface="Fira Sans Medium"/>
                <a:cs typeface="Fira Sans Medium"/>
                <a:sym typeface="Fira Sans Medium"/>
              </a:rPr>
              <a:t>Traffic Analytics</a:t>
            </a:r>
            <a:endParaRPr sz="1600">
              <a:solidFill>
                <a:srgbClr val="24292E"/>
              </a:solidFill>
              <a:latin typeface="Fira Sans Medium"/>
              <a:ea typeface="Fira Sans Medium"/>
              <a:cs typeface="Fira Sans Medium"/>
              <a:sym typeface="Fira Sans Medium"/>
            </a:endParaRPr>
          </a:p>
          <a:p>
            <a:pPr indent="-330200" lvl="0" marL="457200" marR="0" rtl="0" algn="just">
              <a:lnSpc>
                <a:spcPct val="200000"/>
              </a:lnSpc>
              <a:spcBef>
                <a:spcPts val="0"/>
              </a:spcBef>
              <a:spcAft>
                <a:spcPts val="0"/>
              </a:spcAft>
              <a:buClr>
                <a:srgbClr val="24292E"/>
              </a:buClr>
              <a:buSzPts val="1600"/>
              <a:buFont typeface="Fira Sans Medium"/>
              <a:buChar char="●"/>
            </a:pPr>
            <a:r>
              <a:rPr lang="en" sz="1600">
                <a:solidFill>
                  <a:srgbClr val="24292E"/>
                </a:solidFill>
                <a:latin typeface="Fira Sans Medium"/>
                <a:ea typeface="Fira Sans Medium"/>
                <a:cs typeface="Fira Sans Medium"/>
                <a:sym typeface="Fira Sans Medium"/>
              </a:rPr>
              <a:t>Commute Time</a:t>
            </a:r>
            <a:endParaRPr sz="1600">
              <a:solidFill>
                <a:srgbClr val="24292E"/>
              </a:solidFill>
              <a:latin typeface="Fira Sans Medium"/>
              <a:ea typeface="Fira Sans Medium"/>
              <a:cs typeface="Fira Sans Medium"/>
              <a:sym typeface="Fira Sans Medium"/>
            </a:endParaRPr>
          </a:p>
          <a:p>
            <a:pPr indent="-330200" lvl="0" marL="457200" marR="0" rtl="0" algn="just">
              <a:lnSpc>
                <a:spcPct val="200000"/>
              </a:lnSpc>
              <a:spcBef>
                <a:spcPts val="0"/>
              </a:spcBef>
              <a:spcAft>
                <a:spcPts val="0"/>
              </a:spcAft>
              <a:buClr>
                <a:srgbClr val="24292E"/>
              </a:buClr>
              <a:buSzPts val="1600"/>
              <a:buFont typeface="Fira Sans Medium"/>
              <a:buChar char="●"/>
            </a:pPr>
            <a:r>
              <a:rPr lang="en" sz="1600">
                <a:solidFill>
                  <a:srgbClr val="24292E"/>
                </a:solidFill>
                <a:latin typeface="Fira Sans Medium"/>
                <a:ea typeface="Fira Sans Medium"/>
                <a:cs typeface="Fira Sans Medium"/>
                <a:sym typeface="Fira Sans Medium"/>
              </a:rPr>
              <a:t>Impact on Economic Opportunities</a:t>
            </a:r>
            <a:endParaRPr sz="1600">
              <a:solidFill>
                <a:srgbClr val="24292E"/>
              </a:solidFill>
              <a:latin typeface="Fira Sans Medium"/>
              <a:ea typeface="Fira Sans Medium"/>
              <a:cs typeface="Fira Sans Medium"/>
              <a:sym typeface="Fira Sans Medium"/>
            </a:endParaRPr>
          </a:p>
          <a:p>
            <a:pPr indent="-330200" lvl="0" marL="457200" marR="0" rtl="0" algn="just">
              <a:lnSpc>
                <a:spcPct val="200000"/>
              </a:lnSpc>
              <a:spcBef>
                <a:spcPts val="0"/>
              </a:spcBef>
              <a:spcAft>
                <a:spcPts val="0"/>
              </a:spcAft>
              <a:buClr>
                <a:srgbClr val="24292E"/>
              </a:buClr>
              <a:buSzPts val="1600"/>
              <a:buFont typeface="Fira Sans Medium"/>
              <a:buChar char="●"/>
            </a:pPr>
            <a:r>
              <a:rPr lang="en" sz="1600">
                <a:solidFill>
                  <a:srgbClr val="24292E"/>
                </a:solidFill>
                <a:latin typeface="Fira Sans Medium"/>
                <a:ea typeface="Fira Sans Medium"/>
                <a:cs typeface="Fira Sans Medium"/>
                <a:sym typeface="Fira Sans Medium"/>
              </a:rPr>
              <a:t>Impact on Climatic Changes</a:t>
            </a:r>
            <a:endParaRPr sz="1600">
              <a:solidFill>
                <a:srgbClr val="24292E"/>
              </a:solidFill>
              <a:latin typeface="Fira Sans Medium"/>
              <a:ea typeface="Fira Sans Medium"/>
              <a:cs typeface="Fira Sans Medium"/>
              <a:sym typeface="Fira Sans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14"/>
          <p:cNvSpPr/>
          <p:nvPr/>
        </p:nvSpPr>
        <p:spPr>
          <a:xfrm>
            <a:off x="4961625" y="1022425"/>
            <a:ext cx="3782325" cy="1602825"/>
          </a:xfrm>
          <a:custGeom>
            <a:rect b="b" l="l" r="r" t="t"/>
            <a:pathLst>
              <a:path extrusionOk="0" h="64113" w="151293">
                <a:moveTo>
                  <a:pt x="451" y="50380"/>
                </a:moveTo>
                <a:lnTo>
                  <a:pt x="15058" y="48348"/>
                </a:lnTo>
                <a:lnTo>
                  <a:pt x="37668" y="12157"/>
                </a:lnTo>
                <a:lnTo>
                  <a:pt x="151293" y="0"/>
                </a:lnTo>
                <a:lnTo>
                  <a:pt x="151293" y="64113"/>
                </a:lnTo>
                <a:lnTo>
                  <a:pt x="0" y="57458"/>
                </a:lnTo>
                <a:close/>
              </a:path>
            </a:pathLst>
          </a:custGeom>
          <a:solidFill>
            <a:schemeClr val="accent3"/>
          </a:solidFill>
          <a:ln>
            <a:noFill/>
          </a:ln>
        </p:spPr>
      </p:sp>
      <p:sp>
        <p:nvSpPr>
          <p:cNvPr id="400" name="Google Shape;400;p14"/>
          <p:cNvSpPr/>
          <p:nvPr/>
        </p:nvSpPr>
        <p:spPr>
          <a:xfrm>
            <a:off x="287125" y="2169500"/>
            <a:ext cx="4038075" cy="1716900"/>
          </a:xfrm>
          <a:custGeom>
            <a:rect b="b" l="l" r="r" t="t"/>
            <a:pathLst>
              <a:path extrusionOk="0" h="68676" w="161523">
                <a:moveTo>
                  <a:pt x="0" y="0"/>
                </a:moveTo>
                <a:lnTo>
                  <a:pt x="0" y="62969"/>
                </a:lnTo>
                <a:lnTo>
                  <a:pt x="138104" y="68676"/>
                </a:lnTo>
                <a:lnTo>
                  <a:pt x="142119" y="27528"/>
                </a:lnTo>
                <a:lnTo>
                  <a:pt x="161523" y="27124"/>
                </a:lnTo>
                <a:lnTo>
                  <a:pt x="158952" y="19813"/>
                </a:lnTo>
                <a:close/>
              </a:path>
            </a:pathLst>
          </a:custGeom>
          <a:solidFill>
            <a:schemeClr val="accent5"/>
          </a:solidFill>
          <a:ln>
            <a:noFill/>
          </a:ln>
        </p:spPr>
      </p:sp>
      <p:sp>
        <p:nvSpPr>
          <p:cNvPr id="401" name="Google Shape;401;p14"/>
          <p:cNvSpPr/>
          <p:nvPr/>
        </p:nvSpPr>
        <p:spPr>
          <a:xfrm>
            <a:off x="2754988" y="2856825"/>
            <a:ext cx="673200" cy="673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4"/>
          <p:cNvSpPr txBox="1"/>
          <p:nvPr>
            <p:ph type="title"/>
          </p:nvPr>
        </p:nvSpPr>
        <p:spPr>
          <a:xfrm>
            <a:off x="457200" y="411475"/>
            <a:ext cx="8229600" cy="39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CONGESTION ANALYSIS CONCLUSION</a:t>
            </a:r>
            <a:endParaRPr/>
          </a:p>
          <a:p>
            <a:pPr indent="0" lvl="0" marL="0" rtl="0" algn="ctr">
              <a:lnSpc>
                <a:spcPct val="100000"/>
              </a:lnSpc>
              <a:spcBef>
                <a:spcPts val="0"/>
              </a:spcBef>
              <a:spcAft>
                <a:spcPts val="0"/>
              </a:spcAft>
              <a:buSzPts val="2800"/>
              <a:buNone/>
            </a:pPr>
            <a:r>
              <a:t/>
            </a:r>
            <a:endParaRPr/>
          </a:p>
        </p:txBody>
      </p:sp>
      <p:sp>
        <p:nvSpPr>
          <p:cNvPr id="403" name="Google Shape;403;p14"/>
          <p:cNvSpPr txBox="1"/>
          <p:nvPr/>
        </p:nvSpPr>
        <p:spPr>
          <a:xfrm>
            <a:off x="439513" y="2498688"/>
            <a:ext cx="1765200" cy="27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Fira Sans"/>
              <a:ea typeface="Fira Sans"/>
              <a:cs typeface="Fira Sans"/>
              <a:sym typeface="Fira Sans"/>
            </a:endParaRPr>
          </a:p>
        </p:txBody>
      </p:sp>
      <p:sp>
        <p:nvSpPr>
          <p:cNvPr id="404" name="Google Shape;404;p14"/>
          <p:cNvSpPr txBox="1"/>
          <p:nvPr/>
        </p:nvSpPr>
        <p:spPr>
          <a:xfrm>
            <a:off x="439525" y="2498700"/>
            <a:ext cx="1765200" cy="1058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200"/>
              <a:buFont typeface="Arial"/>
              <a:buNone/>
            </a:pPr>
            <a:r>
              <a:rPr lang="en" sz="1200">
                <a:solidFill>
                  <a:schemeClr val="dk1"/>
                </a:solidFill>
                <a:latin typeface="Roboto"/>
                <a:ea typeface="Roboto"/>
                <a:cs typeface="Roboto"/>
                <a:sym typeface="Roboto"/>
              </a:rPr>
              <a:t>We assume there was likely a congestion when the  speed was well below the average.</a:t>
            </a:r>
            <a:endParaRPr b="0" i="0" sz="1200" u="none" cap="none" strike="noStrike">
              <a:solidFill>
                <a:srgbClr val="000000"/>
              </a:solidFill>
              <a:latin typeface="Roboto"/>
              <a:ea typeface="Roboto"/>
              <a:cs typeface="Roboto"/>
              <a:sym typeface="Roboto"/>
            </a:endParaRPr>
          </a:p>
        </p:txBody>
      </p:sp>
      <p:sp>
        <p:nvSpPr>
          <p:cNvPr id="405" name="Google Shape;405;p14"/>
          <p:cNvSpPr txBox="1"/>
          <p:nvPr/>
        </p:nvSpPr>
        <p:spPr>
          <a:xfrm>
            <a:off x="6826340" y="1268325"/>
            <a:ext cx="1765200" cy="278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1" lang="en" sz="1600">
                <a:solidFill>
                  <a:schemeClr val="dk1"/>
                </a:solidFill>
                <a:latin typeface="Fira Sans"/>
                <a:ea typeface="Fira Sans"/>
                <a:cs typeface="Fira Sans"/>
                <a:sym typeface="Fira Sans"/>
              </a:rPr>
              <a:t>SPEED</a:t>
            </a:r>
            <a:endParaRPr b="1" i="0" sz="1600" u="none" cap="none" strike="noStrike">
              <a:solidFill>
                <a:schemeClr val="dk1"/>
              </a:solidFill>
              <a:latin typeface="Fira Sans"/>
              <a:ea typeface="Fira Sans"/>
              <a:cs typeface="Fira Sans"/>
              <a:sym typeface="Fira Sans"/>
            </a:endParaRPr>
          </a:p>
        </p:txBody>
      </p:sp>
      <p:sp>
        <p:nvSpPr>
          <p:cNvPr id="406" name="Google Shape;406;p14"/>
          <p:cNvSpPr txBox="1"/>
          <p:nvPr/>
        </p:nvSpPr>
        <p:spPr>
          <a:xfrm>
            <a:off x="6348800" y="1546725"/>
            <a:ext cx="2242800" cy="930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lang="en" sz="1200">
                <a:solidFill>
                  <a:schemeClr val="dk1"/>
                </a:solidFill>
                <a:latin typeface="Roboto"/>
                <a:ea typeface="Roboto"/>
                <a:cs typeface="Roboto"/>
                <a:sym typeface="Roboto"/>
              </a:rPr>
              <a:t>We observed that when the speed of the vehicle exceeded or was below the average speed there was more likely to be an incident</a:t>
            </a:r>
            <a:endParaRPr b="0" i="0" sz="1200" u="none" cap="none" strike="noStrike">
              <a:solidFill>
                <a:schemeClr val="dk1"/>
              </a:solidFill>
              <a:latin typeface="Roboto"/>
              <a:ea typeface="Roboto"/>
              <a:cs typeface="Roboto"/>
              <a:sym typeface="Roboto"/>
            </a:endParaRPr>
          </a:p>
        </p:txBody>
      </p:sp>
      <p:sp>
        <p:nvSpPr>
          <p:cNvPr id="407" name="Google Shape;407;p14"/>
          <p:cNvSpPr txBox="1"/>
          <p:nvPr/>
        </p:nvSpPr>
        <p:spPr>
          <a:xfrm>
            <a:off x="6826352" y="3124784"/>
            <a:ext cx="1765200" cy="278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Fira Sans"/>
              <a:ea typeface="Fira Sans"/>
              <a:cs typeface="Fira Sans"/>
              <a:sym typeface="Fira Sans"/>
            </a:endParaRPr>
          </a:p>
        </p:txBody>
      </p:sp>
      <p:sp>
        <p:nvSpPr>
          <p:cNvPr id="408" name="Google Shape;408;p14"/>
          <p:cNvSpPr txBox="1"/>
          <p:nvPr/>
        </p:nvSpPr>
        <p:spPr>
          <a:xfrm>
            <a:off x="6826350" y="3402723"/>
            <a:ext cx="1765200" cy="780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sp>
        <p:nvSpPr>
          <p:cNvPr id="409" name="Google Shape;409;p14"/>
          <p:cNvSpPr/>
          <p:nvPr/>
        </p:nvSpPr>
        <p:spPr>
          <a:xfrm>
            <a:off x="2925712" y="3151391"/>
            <a:ext cx="331753" cy="84050"/>
          </a:xfrm>
          <a:custGeom>
            <a:rect b="b" l="l" r="r" t="t"/>
            <a:pathLst>
              <a:path extrusionOk="0" h="1131" w="10164">
                <a:moveTo>
                  <a:pt x="1" y="1"/>
                </a:moveTo>
                <a:lnTo>
                  <a:pt x="1" y="1130"/>
                </a:lnTo>
                <a:lnTo>
                  <a:pt x="10164" y="1130"/>
                </a:lnTo>
                <a:lnTo>
                  <a:pt x="10164" y="1"/>
                </a:lnTo>
                <a:close/>
              </a:path>
            </a:pathLst>
          </a:cu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10" name="Google Shape;410;p14"/>
          <p:cNvSpPr/>
          <p:nvPr/>
        </p:nvSpPr>
        <p:spPr>
          <a:xfrm>
            <a:off x="5657800" y="1654200"/>
            <a:ext cx="747600" cy="630000"/>
          </a:xfrm>
          <a:prstGeom prst="triangle">
            <a:avLst>
              <a:gd fmla="val 48745"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1" name="Google Shape;411;p14"/>
          <p:cNvGrpSpPr/>
          <p:nvPr/>
        </p:nvGrpSpPr>
        <p:grpSpPr>
          <a:xfrm>
            <a:off x="5995300" y="1862400"/>
            <a:ext cx="72600" cy="350800"/>
            <a:chOff x="5995300" y="1862400"/>
            <a:chExt cx="72600" cy="350800"/>
          </a:xfrm>
        </p:grpSpPr>
        <p:sp>
          <p:nvSpPr>
            <p:cNvPr id="412" name="Google Shape;412;p14"/>
            <p:cNvSpPr/>
            <p:nvPr/>
          </p:nvSpPr>
          <p:spPr>
            <a:xfrm>
              <a:off x="5995300" y="1862400"/>
              <a:ext cx="72600" cy="213600"/>
            </a:xfrm>
            <a:prstGeom prst="rect">
              <a:avLst/>
            </a:prstGeom>
            <a:solidFill>
              <a:schemeClr val="lt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4"/>
            <p:cNvSpPr/>
            <p:nvPr/>
          </p:nvSpPr>
          <p:spPr>
            <a:xfrm>
              <a:off x="5995300" y="2140600"/>
              <a:ext cx="72600" cy="72600"/>
            </a:xfrm>
            <a:prstGeom prst="rect">
              <a:avLst/>
            </a:prstGeom>
            <a:solidFill>
              <a:schemeClr val="lt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4" name="Google Shape;414;p14"/>
          <p:cNvGrpSpPr/>
          <p:nvPr/>
        </p:nvGrpSpPr>
        <p:grpSpPr>
          <a:xfrm>
            <a:off x="4072243" y="2134082"/>
            <a:ext cx="984215" cy="3009415"/>
            <a:chOff x="4072243" y="2134082"/>
            <a:chExt cx="984215" cy="3009415"/>
          </a:xfrm>
        </p:grpSpPr>
        <p:grpSp>
          <p:nvGrpSpPr>
            <p:cNvPr id="415" name="Google Shape;415;p14"/>
            <p:cNvGrpSpPr/>
            <p:nvPr/>
          </p:nvGrpSpPr>
          <p:grpSpPr>
            <a:xfrm>
              <a:off x="4072243" y="2134082"/>
              <a:ext cx="984215" cy="3009415"/>
              <a:chOff x="4072243" y="2134082"/>
              <a:chExt cx="984215" cy="3009415"/>
            </a:xfrm>
          </p:grpSpPr>
          <p:sp>
            <p:nvSpPr>
              <p:cNvPr id="416" name="Google Shape;416;p14"/>
              <p:cNvSpPr/>
              <p:nvPr/>
            </p:nvSpPr>
            <p:spPr>
              <a:xfrm>
                <a:off x="4324815" y="2134082"/>
                <a:ext cx="497621" cy="1262071"/>
              </a:xfrm>
              <a:custGeom>
                <a:rect b="b" l="l" r="r" t="t"/>
                <a:pathLst>
                  <a:path extrusionOk="0" h="16460" w="6490">
                    <a:moveTo>
                      <a:pt x="0" y="1"/>
                    </a:moveTo>
                    <a:lnTo>
                      <a:pt x="472" y="16459"/>
                    </a:lnTo>
                    <a:lnTo>
                      <a:pt x="6489" y="16174"/>
                    </a:lnTo>
                    <a:lnTo>
                      <a:pt x="6204" y="1"/>
                    </a:lnTo>
                    <a:close/>
                  </a:path>
                </a:pathLst>
              </a:custGeom>
              <a:solidFill>
                <a:srgbClr val="2D2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4"/>
              <p:cNvSpPr/>
              <p:nvPr/>
            </p:nvSpPr>
            <p:spPr>
              <a:xfrm>
                <a:off x="4072243" y="2235141"/>
                <a:ext cx="331773" cy="230715"/>
              </a:xfrm>
              <a:custGeom>
                <a:rect b="b" l="l" r="r" t="t"/>
                <a:pathLst>
                  <a:path extrusionOk="0" h="3009" w="4327">
                    <a:moveTo>
                      <a:pt x="0" y="0"/>
                    </a:moveTo>
                    <a:lnTo>
                      <a:pt x="286" y="2723"/>
                    </a:lnTo>
                    <a:lnTo>
                      <a:pt x="4326" y="3009"/>
                    </a:lnTo>
                    <a:lnTo>
                      <a:pt x="4140" y="99"/>
                    </a:lnTo>
                    <a:lnTo>
                      <a:pt x="0" y="0"/>
                    </a:lnTo>
                    <a:close/>
                  </a:path>
                </a:pathLst>
              </a:custGeom>
              <a:solidFill>
                <a:srgbClr val="2D2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4"/>
              <p:cNvSpPr/>
              <p:nvPr/>
            </p:nvSpPr>
            <p:spPr>
              <a:xfrm>
                <a:off x="4108434" y="2617371"/>
                <a:ext cx="339364" cy="252644"/>
              </a:xfrm>
              <a:custGeom>
                <a:rect b="b" l="l" r="r" t="t"/>
                <a:pathLst>
                  <a:path extrusionOk="0" h="3295" w="4426">
                    <a:moveTo>
                      <a:pt x="3481" y="0"/>
                    </a:moveTo>
                    <a:lnTo>
                      <a:pt x="0" y="286"/>
                    </a:lnTo>
                    <a:lnTo>
                      <a:pt x="374" y="3107"/>
                    </a:lnTo>
                    <a:lnTo>
                      <a:pt x="4425" y="3294"/>
                    </a:lnTo>
                    <a:lnTo>
                      <a:pt x="3481" y="0"/>
                    </a:lnTo>
                    <a:close/>
                  </a:path>
                </a:pathLst>
              </a:custGeom>
              <a:solidFill>
                <a:srgbClr val="2D2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4"/>
              <p:cNvSpPr/>
              <p:nvPr/>
            </p:nvSpPr>
            <p:spPr>
              <a:xfrm>
                <a:off x="4151373" y="2999525"/>
                <a:ext cx="260235" cy="266982"/>
              </a:xfrm>
              <a:custGeom>
                <a:rect b="b" l="l" r="r" t="t"/>
                <a:pathLst>
                  <a:path extrusionOk="0" h="3482" w="3394">
                    <a:moveTo>
                      <a:pt x="3108" y="1"/>
                    </a:moveTo>
                    <a:lnTo>
                      <a:pt x="0" y="660"/>
                    </a:lnTo>
                    <a:lnTo>
                      <a:pt x="0" y="3196"/>
                    </a:lnTo>
                    <a:lnTo>
                      <a:pt x="3393" y="3482"/>
                    </a:lnTo>
                    <a:lnTo>
                      <a:pt x="3108" y="1"/>
                    </a:lnTo>
                    <a:close/>
                  </a:path>
                </a:pathLst>
              </a:custGeom>
              <a:solidFill>
                <a:srgbClr val="2D2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4"/>
              <p:cNvSpPr/>
              <p:nvPr/>
            </p:nvSpPr>
            <p:spPr>
              <a:xfrm>
                <a:off x="4771840" y="3013863"/>
                <a:ext cx="277027" cy="238306"/>
              </a:xfrm>
              <a:custGeom>
                <a:rect b="b" l="l" r="r" t="t"/>
                <a:pathLst>
                  <a:path extrusionOk="0" h="3108" w="3613">
                    <a:moveTo>
                      <a:pt x="0" y="1"/>
                    </a:moveTo>
                    <a:lnTo>
                      <a:pt x="88" y="3009"/>
                    </a:lnTo>
                    <a:lnTo>
                      <a:pt x="3613" y="3108"/>
                    </a:lnTo>
                    <a:lnTo>
                      <a:pt x="3481" y="561"/>
                    </a:lnTo>
                    <a:lnTo>
                      <a:pt x="0" y="1"/>
                    </a:lnTo>
                    <a:close/>
                  </a:path>
                </a:pathLst>
              </a:custGeom>
              <a:solidFill>
                <a:srgbClr val="2D2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4"/>
              <p:cNvSpPr/>
              <p:nvPr/>
            </p:nvSpPr>
            <p:spPr>
              <a:xfrm>
                <a:off x="4735649" y="2639224"/>
                <a:ext cx="309844" cy="245053"/>
              </a:xfrm>
              <a:custGeom>
                <a:rect b="b" l="l" r="r" t="t"/>
                <a:pathLst>
                  <a:path extrusionOk="0" h="3196" w="4041">
                    <a:moveTo>
                      <a:pt x="0" y="1"/>
                    </a:moveTo>
                    <a:lnTo>
                      <a:pt x="99" y="3196"/>
                    </a:lnTo>
                    <a:lnTo>
                      <a:pt x="4041" y="3196"/>
                    </a:lnTo>
                    <a:lnTo>
                      <a:pt x="3854" y="659"/>
                    </a:lnTo>
                    <a:lnTo>
                      <a:pt x="0" y="1"/>
                    </a:lnTo>
                    <a:close/>
                  </a:path>
                </a:pathLst>
              </a:custGeom>
              <a:solidFill>
                <a:srgbClr val="2D2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4"/>
              <p:cNvSpPr/>
              <p:nvPr/>
            </p:nvSpPr>
            <p:spPr>
              <a:xfrm>
                <a:off x="4749911" y="2213211"/>
                <a:ext cx="306547" cy="260235"/>
              </a:xfrm>
              <a:custGeom>
                <a:rect b="b" l="l" r="r" t="t"/>
                <a:pathLst>
                  <a:path extrusionOk="0" h="3394" w="3998">
                    <a:moveTo>
                      <a:pt x="286" y="1"/>
                    </a:moveTo>
                    <a:lnTo>
                      <a:pt x="1" y="3394"/>
                    </a:lnTo>
                    <a:lnTo>
                      <a:pt x="3998" y="3295"/>
                    </a:lnTo>
                    <a:lnTo>
                      <a:pt x="3811" y="758"/>
                    </a:lnTo>
                    <a:lnTo>
                      <a:pt x="286" y="1"/>
                    </a:lnTo>
                    <a:close/>
                  </a:path>
                </a:pathLst>
              </a:custGeom>
              <a:solidFill>
                <a:srgbClr val="2D2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4"/>
              <p:cNvSpPr/>
              <p:nvPr/>
            </p:nvSpPr>
            <p:spPr>
              <a:xfrm>
                <a:off x="4573550" y="2617375"/>
                <a:ext cx="72551" cy="2526122"/>
              </a:xfrm>
              <a:custGeom>
                <a:rect b="b" l="l" r="r" t="t"/>
                <a:pathLst>
                  <a:path extrusionOk="0" h="3767" w="946">
                    <a:moveTo>
                      <a:pt x="1" y="0"/>
                    </a:moveTo>
                    <a:lnTo>
                      <a:pt x="1" y="3766"/>
                    </a:lnTo>
                    <a:lnTo>
                      <a:pt x="945" y="3766"/>
                    </a:lnTo>
                    <a:lnTo>
                      <a:pt x="846" y="0"/>
                    </a:lnTo>
                    <a:close/>
                  </a:path>
                </a:pathLst>
              </a:custGeom>
              <a:solidFill>
                <a:srgbClr val="2D2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4" name="Google Shape;424;p14"/>
            <p:cNvGrpSpPr/>
            <p:nvPr/>
          </p:nvGrpSpPr>
          <p:grpSpPr>
            <a:xfrm>
              <a:off x="4456725" y="2644800"/>
              <a:ext cx="251325" cy="260100"/>
              <a:chOff x="4456725" y="2644800"/>
              <a:chExt cx="251325" cy="260100"/>
            </a:xfrm>
          </p:grpSpPr>
          <p:sp>
            <p:nvSpPr>
              <p:cNvPr id="425" name="Google Shape;425;p14"/>
              <p:cNvSpPr/>
              <p:nvPr/>
            </p:nvSpPr>
            <p:spPr>
              <a:xfrm>
                <a:off x="4456725" y="2644800"/>
                <a:ext cx="251325" cy="260100"/>
              </a:xfrm>
              <a:custGeom>
                <a:rect b="b" l="l" r="r" t="t"/>
                <a:pathLst>
                  <a:path extrusionOk="0" h="10404" w="10053">
                    <a:moveTo>
                      <a:pt x="0" y="468"/>
                    </a:moveTo>
                    <a:lnTo>
                      <a:pt x="10053" y="0"/>
                    </a:lnTo>
                    <a:lnTo>
                      <a:pt x="10053" y="10404"/>
                    </a:lnTo>
                    <a:lnTo>
                      <a:pt x="234" y="9703"/>
                    </a:lnTo>
                    <a:close/>
                  </a:path>
                </a:pathLst>
              </a:custGeom>
              <a:solidFill>
                <a:schemeClr val="accent1"/>
              </a:solidFill>
              <a:ln>
                <a:noFill/>
              </a:ln>
            </p:spPr>
          </p:sp>
          <p:sp>
            <p:nvSpPr>
              <p:cNvPr id="426" name="Google Shape;426;p14"/>
              <p:cNvSpPr/>
              <p:nvPr/>
            </p:nvSpPr>
            <p:spPr>
              <a:xfrm>
                <a:off x="4546725" y="2659425"/>
                <a:ext cx="139000" cy="157825"/>
              </a:xfrm>
              <a:custGeom>
                <a:rect b="b" l="l" r="r" t="t"/>
                <a:pathLst>
                  <a:path extrusionOk="0" h="6313" w="5560">
                    <a:moveTo>
                      <a:pt x="0" y="186"/>
                    </a:moveTo>
                    <a:lnTo>
                      <a:pt x="5560" y="0"/>
                    </a:lnTo>
                    <a:lnTo>
                      <a:pt x="5326" y="6313"/>
                    </a:lnTo>
                    <a:close/>
                  </a:path>
                </a:pathLst>
              </a:custGeom>
              <a:solidFill>
                <a:schemeClr val="accent5"/>
              </a:solidFill>
              <a:ln>
                <a:noFill/>
              </a:ln>
            </p:spPr>
          </p:sp>
        </p:grpSp>
        <p:grpSp>
          <p:nvGrpSpPr>
            <p:cNvPr id="427" name="Google Shape;427;p14"/>
            <p:cNvGrpSpPr/>
            <p:nvPr/>
          </p:nvGrpSpPr>
          <p:grpSpPr>
            <a:xfrm>
              <a:off x="4438450" y="2222500"/>
              <a:ext cx="277025" cy="277025"/>
              <a:chOff x="4206125" y="2238525"/>
              <a:chExt cx="277025" cy="277025"/>
            </a:xfrm>
          </p:grpSpPr>
          <p:sp>
            <p:nvSpPr>
              <p:cNvPr id="428" name="Google Shape;428;p14"/>
              <p:cNvSpPr/>
              <p:nvPr/>
            </p:nvSpPr>
            <p:spPr>
              <a:xfrm>
                <a:off x="4206125" y="2238525"/>
                <a:ext cx="277025" cy="277025"/>
              </a:xfrm>
              <a:custGeom>
                <a:rect b="b" l="l" r="r" t="t"/>
                <a:pathLst>
                  <a:path extrusionOk="0" h="11081" w="11081">
                    <a:moveTo>
                      <a:pt x="9403" y="470"/>
                    </a:moveTo>
                    <a:lnTo>
                      <a:pt x="750" y="0"/>
                    </a:lnTo>
                    <a:lnTo>
                      <a:pt x="0" y="11081"/>
                    </a:lnTo>
                    <a:lnTo>
                      <a:pt x="11081" y="10331"/>
                    </a:lnTo>
                    <a:close/>
                  </a:path>
                </a:pathLst>
              </a:custGeom>
              <a:solidFill>
                <a:schemeClr val="lt2"/>
              </a:solidFill>
              <a:ln>
                <a:noFill/>
              </a:ln>
            </p:spPr>
          </p:sp>
          <p:sp>
            <p:nvSpPr>
              <p:cNvPr id="429" name="Google Shape;429;p14"/>
              <p:cNvSpPr/>
              <p:nvPr/>
            </p:nvSpPr>
            <p:spPr>
              <a:xfrm>
                <a:off x="4291600" y="2256125"/>
                <a:ext cx="153600" cy="157725"/>
              </a:xfrm>
              <a:custGeom>
                <a:rect b="b" l="l" r="r" t="t"/>
                <a:pathLst>
                  <a:path extrusionOk="0" h="6309" w="6144">
                    <a:moveTo>
                      <a:pt x="0" y="0"/>
                    </a:moveTo>
                    <a:lnTo>
                      <a:pt x="5412" y="0"/>
                    </a:lnTo>
                    <a:lnTo>
                      <a:pt x="6144" y="6309"/>
                    </a:lnTo>
                    <a:close/>
                  </a:path>
                </a:pathLst>
              </a:custGeom>
              <a:solidFill>
                <a:schemeClr val="accent3"/>
              </a:solidFill>
              <a:ln>
                <a:noFill/>
              </a:ln>
            </p:spPr>
          </p:sp>
        </p:grpSp>
        <p:sp>
          <p:nvSpPr>
            <p:cNvPr id="430" name="Google Shape;430;p14"/>
            <p:cNvSpPr/>
            <p:nvPr/>
          </p:nvSpPr>
          <p:spPr>
            <a:xfrm>
              <a:off x="4471350" y="3039350"/>
              <a:ext cx="242550" cy="236700"/>
            </a:xfrm>
            <a:custGeom>
              <a:rect b="b" l="l" r="r" t="t"/>
              <a:pathLst>
                <a:path extrusionOk="0" h="9468" w="9702">
                  <a:moveTo>
                    <a:pt x="350" y="0"/>
                  </a:moveTo>
                  <a:lnTo>
                    <a:pt x="9702" y="117"/>
                  </a:lnTo>
                  <a:lnTo>
                    <a:pt x="9702" y="9235"/>
                  </a:lnTo>
                  <a:lnTo>
                    <a:pt x="0" y="9468"/>
                  </a:lnTo>
                  <a:close/>
                </a:path>
              </a:pathLst>
            </a:custGeom>
            <a:solidFill>
              <a:schemeClr val="accent2"/>
            </a:solidFill>
            <a:ln>
              <a:noFill/>
            </a:ln>
          </p:spPr>
        </p:sp>
        <p:sp>
          <p:nvSpPr>
            <p:cNvPr id="431" name="Google Shape;431;p14"/>
            <p:cNvSpPr/>
            <p:nvPr/>
          </p:nvSpPr>
          <p:spPr>
            <a:xfrm>
              <a:off x="4571963" y="3050175"/>
              <a:ext cx="136075" cy="153175"/>
            </a:xfrm>
            <a:custGeom>
              <a:rect b="b" l="l" r="r" t="t"/>
              <a:pathLst>
                <a:path extrusionOk="0" h="6127" w="5443">
                  <a:moveTo>
                    <a:pt x="0" y="0"/>
                  </a:moveTo>
                  <a:lnTo>
                    <a:pt x="5443" y="633"/>
                  </a:lnTo>
                  <a:lnTo>
                    <a:pt x="5326" y="6127"/>
                  </a:lnTo>
                  <a:close/>
                </a:path>
              </a:pathLst>
            </a:custGeom>
            <a:solidFill>
              <a:schemeClr val="accent4"/>
            </a:solidFill>
            <a:ln>
              <a:noFill/>
            </a:ln>
          </p:spPr>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35" name="Shape 435"/>
        <p:cNvGrpSpPr/>
        <p:nvPr/>
      </p:nvGrpSpPr>
      <p:grpSpPr>
        <a:xfrm>
          <a:off x="0" y="0"/>
          <a:ext cx="0" cy="0"/>
          <a:chOff x="0" y="0"/>
          <a:chExt cx="0" cy="0"/>
        </a:xfrm>
      </p:grpSpPr>
      <p:sp>
        <p:nvSpPr>
          <p:cNvPr id="436" name="Google Shape;436;p15"/>
          <p:cNvSpPr/>
          <p:nvPr/>
        </p:nvSpPr>
        <p:spPr>
          <a:xfrm>
            <a:off x="1200600" y="2173089"/>
            <a:ext cx="6742787" cy="51986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INCIDENT ANALYSIS</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16"/>
          <p:cNvSpPr txBox="1"/>
          <p:nvPr>
            <p:ph type="title"/>
          </p:nvPr>
        </p:nvSpPr>
        <p:spPr>
          <a:xfrm>
            <a:off x="457200" y="411475"/>
            <a:ext cx="8229600" cy="39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INCIDENT DATA</a:t>
            </a:r>
            <a:endParaRPr/>
          </a:p>
          <a:p>
            <a:pPr indent="0" lvl="0" marL="0" rtl="0" algn="ctr">
              <a:lnSpc>
                <a:spcPct val="100000"/>
              </a:lnSpc>
              <a:spcBef>
                <a:spcPts val="0"/>
              </a:spcBef>
              <a:spcAft>
                <a:spcPts val="0"/>
              </a:spcAft>
              <a:buSzPts val="2800"/>
              <a:buNone/>
            </a:pPr>
            <a:r>
              <a:t/>
            </a:r>
            <a:endParaRPr/>
          </a:p>
        </p:txBody>
      </p:sp>
      <p:pic>
        <p:nvPicPr>
          <p:cNvPr id="442" name="Google Shape;442;p16"/>
          <p:cNvPicPr preferRelativeResize="0"/>
          <p:nvPr/>
        </p:nvPicPr>
        <p:blipFill rotWithShape="1">
          <a:blip r:embed="rId3">
            <a:alphaModFix/>
          </a:blip>
          <a:srcRect b="0" l="0" r="0" t="0"/>
          <a:stretch/>
        </p:blipFill>
        <p:spPr>
          <a:xfrm>
            <a:off x="4857750" y="1734650"/>
            <a:ext cx="4286250" cy="2247900"/>
          </a:xfrm>
          <a:prstGeom prst="rect">
            <a:avLst/>
          </a:prstGeom>
          <a:noFill/>
          <a:ln>
            <a:noFill/>
          </a:ln>
        </p:spPr>
      </p:pic>
      <p:sp>
        <p:nvSpPr>
          <p:cNvPr id="443" name="Google Shape;443;p16"/>
          <p:cNvSpPr txBox="1"/>
          <p:nvPr/>
        </p:nvSpPr>
        <p:spPr>
          <a:xfrm flipH="1">
            <a:off x="569725" y="1331425"/>
            <a:ext cx="4868100" cy="2090400"/>
          </a:xfrm>
          <a:prstGeom prst="rect">
            <a:avLst/>
          </a:prstGeom>
          <a:noFill/>
          <a:ln>
            <a:noFill/>
          </a:ln>
        </p:spPr>
        <p:txBody>
          <a:bodyPr anchorCtr="0" anchor="ctr" bIns="91425" lIns="91425" spcFirstLastPara="1" rIns="91425" wrap="square" tIns="91425">
            <a:spAutoFit/>
          </a:bodyPr>
          <a:lstStyle/>
          <a:p>
            <a:pPr indent="-311150" lvl="0" marL="457200" marR="0" rtl="0" algn="just">
              <a:lnSpc>
                <a:spcPct val="200000"/>
              </a:lnSpc>
              <a:spcBef>
                <a:spcPts val="0"/>
              </a:spcBef>
              <a:spcAft>
                <a:spcPts val="0"/>
              </a:spcAft>
              <a:buClr>
                <a:srgbClr val="24292E"/>
              </a:buClr>
              <a:buSzPts val="1300"/>
              <a:buFont typeface="Fira Sans Medium"/>
              <a:buChar char="●"/>
            </a:pPr>
            <a:r>
              <a:rPr b="0" i="0" lang="en" sz="1300" u="none" cap="none" strike="noStrike">
                <a:solidFill>
                  <a:srgbClr val="24292E"/>
                </a:solidFill>
                <a:latin typeface="Fira Sans Medium"/>
                <a:ea typeface="Fira Sans Medium"/>
                <a:cs typeface="Fira Sans Medium"/>
                <a:sym typeface="Fira Sans Medium"/>
              </a:rPr>
              <a:t>Collected the data of incidents for  May, 2019 	</a:t>
            </a:r>
            <a:endParaRPr b="0" i="0" sz="1300" u="none" cap="none" strike="noStrike">
              <a:solidFill>
                <a:srgbClr val="24292E"/>
              </a:solidFill>
              <a:latin typeface="Fira Sans Medium"/>
              <a:ea typeface="Fira Sans Medium"/>
              <a:cs typeface="Fira Sans Medium"/>
              <a:sym typeface="Fira Sans Medium"/>
            </a:endParaRPr>
          </a:p>
          <a:p>
            <a:pPr indent="-311150" lvl="0" marL="457200" marR="0" rtl="0" algn="just">
              <a:lnSpc>
                <a:spcPct val="115000"/>
              </a:lnSpc>
              <a:spcBef>
                <a:spcPts val="1000"/>
              </a:spcBef>
              <a:spcAft>
                <a:spcPts val="0"/>
              </a:spcAft>
              <a:buClr>
                <a:srgbClr val="24292E"/>
              </a:buClr>
              <a:buSzPts val="1300"/>
              <a:buFont typeface="Fira Sans Medium"/>
              <a:buChar char="●"/>
            </a:pPr>
            <a:r>
              <a:rPr b="0" i="0" lang="en" sz="1300" u="none" cap="none" strike="noStrike">
                <a:solidFill>
                  <a:srgbClr val="24292E"/>
                </a:solidFill>
                <a:latin typeface="Fira Sans Medium"/>
                <a:ea typeface="Fira Sans Medium"/>
                <a:cs typeface="Fira Sans Medium"/>
                <a:sym typeface="Fira Sans Medium"/>
              </a:rPr>
              <a:t>We analysed the data to compare incidents during week</a:t>
            </a:r>
            <a:r>
              <a:rPr lang="en" sz="1300">
                <a:solidFill>
                  <a:srgbClr val="24292E"/>
                </a:solidFill>
                <a:latin typeface="Fira Sans Medium"/>
                <a:ea typeface="Fira Sans Medium"/>
                <a:cs typeface="Fira Sans Medium"/>
                <a:sym typeface="Fira Sans Medium"/>
              </a:rPr>
              <a:t>ends (Saturday vs Sunday)</a:t>
            </a:r>
            <a:endParaRPr sz="1300">
              <a:solidFill>
                <a:srgbClr val="24292E"/>
              </a:solidFill>
              <a:latin typeface="Fira Sans Medium"/>
              <a:ea typeface="Fira Sans Medium"/>
              <a:cs typeface="Fira Sans Medium"/>
              <a:sym typeface="Fira Sans Medium"/>
            </a:endParaRPr>
          </a:p>
          <a:p>
            <a:pPr indent="-311150" lvl="0" marL="457200" marR="0" rtl="0" algn="just">
              <a:lnSpc>
                <a:spcPct val="115000"/>
              </a:lnSpc>
              <a:spcBef>
                <a:spcPts val="1000"/>
              </a:spcBef>
              <a:spcAft>
                <a:spcPts val="0"/>
              </a:spcAft>
              <a:buClr>
                <a:srgbClr val="24292E"/>
              </a:buClr>
              <a:buSzPts val="1300"/>
              <a:buFont typeface="Fira Sans Medium"/>
              <a:buChar char="●"/>
            </a:pPr>
            <a:r>
              <a:rPr lang="en" sz="1300">
                <a:solidFill>
                  <a:srgbClr val="24292E"/>
                </a:solidFill>
                <a:latin typeface="Fira Sans Medium"/>
                <a:ea typeface="Fira Sans Medium"/>
                <a:cs typeface="Fira Sans Medium"/>
                <a:sym typeface="Fira Sans Medium"/>
              </a:rPr>
              <a:t>We have counted the incidents for all weekdays and weekends</a:t>
            </a:r>
            <a:endParaRPr sz="1300">
              <a:solidFill>
                <a:srgbClr val="24292E"/>
              </a:solidFill>
              <a:latin typeface="Fira Sans Medium"/>
              <a:ea typeface="Fira Sans Medium"/>
              <a:cs typeface="Fira Sans Medium"/>
              <a:sym typeface="Fira Sans Medium"/>
            </a:endParaRPr>
          </a:p>
          <a:p>
            <a:pPr indent="0" lvl="0" marL="457200" marR="0" rtl="0" algn="just">
              <a:lnSpc>
                <a:spcPct val="115000"/>
              </a:lnSpc>
              <a:spcBef>
                <a:spcPts val="1000"/>
              </a:spcBef>
              <a:spcAft>
                <a:spcPts val="1200"/>
              </a:spcAft>
              <a:buClr>
                <a:srgbClr val="000000"/>
              </a:buClr>
              <a:buSzPts val="1300"/>
              <a:buFont typeface="Arial"/>
              <a:buNone/>
            </a:pPr>
            <a:r>
              <a:t/>
            </a:r>
            <a:endParaRPr b="0" i="0" sz="1300" u="none" cap="none" strike="noStrike">
              <a:solidFill>
                <a:srgbClr val="24292E"/>
              </a:solidFill>
              <a:latin typeface="Fira Sans Medium"/>
              <a:ea typeface="Fira Sans Medium"/>
              <a:cs typeface="Fira Sans Medium"/>
              <a:sym typeface="Fira Sans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grpSp>
        <p:nvGrpSpPr>
          <p:cNvPr id="448" name="Google Shape;448;p17"/>
          <p:cNvGrpSpPr/>
          <p:nvPr/>
        </p:nvGrpSpPr>
        <p:grpSpPr>
          <a:xfrm>
            <a:off x="7625047" y="1640144"/>
            <a:ext cx="248815" cy="248815"/>
            <a:chOff x="7944847" y="1789294"/>
            <a:chExt cx="248815" cy="248815"/>
          </a:xfrm>
        </p:grpSpPr>
        <p:grpSp>
          <p:nvGrpSpPr>
            <p:cNvPr id="449" name="Google Shape;449;p17"/>
            <p:cNvGrpSpPr/>
            <p:nvPr/>
          </p:nvGrpSpPr>
          <p:grpSpPr>
            <a:xfrm>
              <a:off x="8059310" y="1833166"/>
              <a:ext cx="19891" cy="161062"/>
              <a:chOff x="8059310" y="1833166"/>
              <a:chExt cx="19891" cy="161062"/>
            </a:xfrm>
          </p:grpSpPr>
          <p:sp>
            <p:nvSpPr>
              <p:cNvPr id="450" name="Google Shape;450;p17"/>
              <p:cNvSpPr/>
              <p:nvPr/>
            </p:nvSpPr>
            <p:spPr>
              <a:xfrm>
                <a:off x="8059310" y="1833166"/>
                <a:ext cx="19891" cy="99454"/>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51" name="Google Shape;451;p17"/>
              <p:cNvSpPr/>
              <p:nvPr/>
            </p:nvSpPr>
            <p:spPr>
              <a:xfrm>
                <a:off x="8059310" y="1974337"/>
                <a:ext cx="19891" cy="19891"/>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452" name="Google Shape;452;p17"/>
            <p:cNvSpPr/>
            <p:nvPr/>
          </p:nvSpPr>
          <p:spPr>
            <a:xfrm>
              <a:off x="7944847" y="1789294"/>
              <a:ext cx="248815" cy="248815"/>
            </a:xfrm>
            <a:custGeom>
              <a:rect b="b" l="l" r="r" t="t"/>
              <a:pathLst>
                <a:path extrusionOk="0" h="56872" w="56872">
                  <a:moveTo>
                    <a:pt x="50559" y="6313"/>
                  </a:moveTo>
                  <a:lnTo>
                    <a:pt x="50559" y="50559"/>
                  </a:lnTo>
                  <a:lnTo>
                    <a:pt x="6313" y="50559"/>
                  </a:lnTo>
                  <a:lnTo>
                    <a:pt x="6313" y="6313"/>
                  </a:lnTo>
                  <a:close/>
                  <a:moveTo>
                    <a:pt x="3167" y="1"/>
                  </a:moveTo>
                  <a:cubicBezTo>
                    <a:pt x="1423" y="1"/>
                    <a:pt x="1" y="1422"/>
                    <a:pt x="1" y="3166"/>
                  </a:cubicBezTo>
                  <a:lnTo>
                    <a:pt x="1" y="53706"/>
                  </a:lnTo>
                  <a:cubicBezTo>
                    <a:pt x="1" y="55450"/>
                    <a:pt x="1423" y="56871"/>
                    <a:pt x="3167" y="56871"/>
                  </a:cubicBezTo>
                  <a:lnTo>
                    <a:pt x="53706" y="56871"/>
                  </a:lnTo>
                  <a:cubicBezTo>
                    <a:pt x="55450" y="56871"/>
                    <a:pt x="56872" y="55450"/>
                    <a:pt x="56872" y="53706"/>
                  </a:cubicBezTo>
                  <a:lnTo>
                    <a:pt x="56872" y="3166"/>
                  </a:lnTo>
                  <a:cubicBezTo>
                    <a:pt x="56872" y="1422"/>
                    <a:pt x="55450" y="1"/>
                    <a:pt x="5370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3" name="Google Shape;453;p17"/>
          <p:cNvSpPr txBox="1"/>
          <p:nvPr>
            <p:ph type="title"/>
          </p:nvPr>
        </p:nvSpPr>
        <p:spPr>
          <a:xfrm>
            <a:off x="457200" y="411475"/>
            <a:ext cx="8229600" cy="39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UNDERSTANDING THE INCIDENT DATA</a:t>
            </a:r>
            <a:endParaRPr/>
          </a:p>
        </p:txBody>
      </p:sp>
      <p:sp>
        <p:nvSpPr>
          <p:cNvPr id="454" name="Google Shape;454;p17"/>
          <p:cNvSpPr/>
          <p:nvPr/>
        </p:nvSpPr>
        <p:spPr>
          <a:xfrm>
            <a:off x="7624820" y="3458340"/>
            <a:ext cx="259621" cy="259621"/>
          </a:xfrm>
          <a:custGeom>
            <a:rect b="b" l="l" r="r" t="t"/>
            <a:pathLst>
              <a:path extrusionOk="0" h="56872" w="56872">
                <a:moveTo>
                  <a:pt x="25270" y="6313"/>
                </a:moveTo>
                <a:lnTo>
                  <a:pt x="25270" y="9479"/>
                </a:lnTo>
                <a:cubicBezTo>
                  <a:pt x="25289" y="9612"/>
                  <a:pt x="25327" y="9745"/>
                  <a:pt x="25365" y="9858"/>
                </a:cubicBezTo>
                <a:cubicBezTo>
                  <a:pt x="20398" y="10730"/>
                  <a:pt x="16664" y="14901"/>
                  <a:pt x="16399" y="19924"/>
                </a:cubicBezTo>
                <a:cubicBezTo>
                  <a:pt x="16399" y="26465"/>
                  <a:pt x="22313" y="29100"/>
                  <a:pt x="27071" y="31204"/>
                </a:cubicBezTo>
                <a:cubicBezTo>
                  <a:pt x="31507" y="33175"/>
                  <a:pt x="34161" y="34540"/>
                  <a:pt x="34161" y="36948"/>
                </a:cubicBezTo>
                <a:cubicBezTo>
                  <a:pt x="34161" y="39185"/>
                  <a:pt x="31545" y="41080"/>
                  <a:pt x="28436" y="41080"/>
                </a:cubicBezTo>
                <a:cubicBezTo>
                  <a:pt x="25195" y="41080"/>
                  <a:pt x="22124" y="39185"/>
                  <a:pt x="22124" y="37194"/>
                </a:cubicBezTo>
                <a:cubicBezTo>
                  <a:pt x="22124" y="35450"/>
                  <a:pt x="20702" y="34028"/>
                  <a:pt x="18958" y="34028"/>
                </a:cubicBezTo>
                <a:cubicBezTo>
                  <a:pt x="17214" y="34028"/>
                  <a:pt x="15792" y="35450"/>
                  <a:pt x="15792" y="37194"/>
                </a:cubicBezTo>
                <a:cubicBezTo>
                  <a:pt x="16247" y="42313"/>
                  <a:pt x="20228" y="46426"/>
                  <a:pt x="25346" y="47052"/>
                </a:cubicBezTo>
                <a:cubicBezTo>
                  <a:pt x="25308" y="47166"/>
                  <a:pt x="25289" y="47279"/>
                  <a:pt x="25270" y="47393"/>
                </a:cubicBezTo>
                <a:lnTo>
                  <a:pt x="25270" y="50559"/>
                </a:lnTo>
                <a:lnTo>
                  <a:pt x="6313" y="50559"/>
                </a:lnTo>
                <a:lnTo>
                  <a:pt x="6313" y="6313"/>
                </a:lnTo>
                <a:close/>
                <a:moveTo>
                  <a:pt x="50559" y="6313"/>
                </a:moveTo>
                <a:lnTo>
                  <a:pt x="50559" y="50559"/>
                </a:lnTo>
                <a:lnTo>
                  <a:pt x="31602" y="50559"/>
                </a:lnTo>
                <a:lnTo>
                  <a:pt x="31602" y="47393"/>
                </a:lnTo>
                <a:cubicBezTo>
                  <a:pt x="31583" y="47260"/>
                  <a:pt x="31545" y="47128"/>
                  <a:pt x="31526" y="46995"/>
                </a:cubicBezTo>
                <a:cubicBezTo>
                  <a:pt x="36474" y="46142"/>
                  <a:pt x="40208" y="41971"/>
                  <a:pt x="40474" y="36948"/>
                </a:cubicBezTo>
                <a:cubicBezTo>
                  <a:pt x="40474" y="30256"/>
                  <a:pt x="34483" y="27583"/>
                  <a:pt x="29649" y="25441"/>
                </a:cubicBezTo>
                <a:cubicBezTo>
                  <a:pt x="25327" y="23507"/>
                  <a:pt x="22711" y="22199"/>
                  <a:pt x="22711" y="19924"/>
                </a:cubicBezTo>
                <a:cubicBezTo>
                  <a:pt x="22711" y="17669"/>
                  <a:pt x="25327" y="15792"/>
                  <a:pt x="28436" y="15792"/>
                </a:cubicBezTo>
                <a:cubicBezTo>
                  <a:pt x="31678" y="15792"/>
                  <a:pt x="34749" y="17687"/>
                  <a:pt x="34749" y="19678"/>
                </a:cubicBezTo>
                <a:cubicBezTo>
                  <a:pt x="34749" y="21422"/>
                  <a:pt x="36171" y="22844"/>
                  <a:pt x="37915" y="22844"/>
                </a:cubicBezTo>
                <a:cubicBezTo>
                  <a:pt x="39659" y="22844"/>
                  <a:pt x="41080" y="21422"/>
                  <a:pt x="41080" y="19678"/>
                </a:cubicBezTo>
                <a:cubicBezTo>
                  <a:pt x="40625" y="14560"/>
                  <a:pt x="36645" y="10446"/>
                  <a:pt x="31526" y="9820"/>
                </a:cubicBezTo>
                <a:cubicBezTo>
                  <a:pt x="31564" y="9707"/>
                  <a:pt x="31583" y="9593"/>
                  <a:pt x="31602" y="9479"/>
                </a:cubicBezTo>
                <a:lnTo>
                  <a:pt x="31602" y="6313"/>
                </a:lnTo>
                <a:close/>
                <a:moveTo>
                  <a:pt x="3167" y="1"/>
                </a:moveTo>
                <a:cubicBezTo>
                  <a:pt x="1423" y="1"/>
                  <a:pt x="1" y="1422"/>
                  <a:pt x="1" y="3166"/>
                </a:cubicBezTo>
                <a:lnTo>
                  <a:pt x="1" y="53706"/>
                </a:lnTo>
                <a:cubicBezTo>
                  <a:pt x="1" y="55450"/>
                  <a:pt x="1423" y="56871"/>
                  <a:pt x="3167" y="56871"/>
                </a:cubicBezTo>
                <a:lnTo>
                  <a:pt x="53706" y="56871"/>
                </a:lnTo>
                <a:cubicBezTo>
                  <a:pt x="55450" y="56871"/>
                  <a:pt x="56872" y="55450"/>
                  <a:pt x="56872" y="53706"/>
                </a:cubicBezTo>
                <a:lnTo>
                  <a:pt x="56872" y="3166"/>
                </a:lnTo>
                <a:cubicBezTo>
                  <a:pt x="56872" y="1422"/>
                  <a:pt x="55450" y="1"/>
                  <a:pt x="5370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5" name="Google Shape;455;p17"/>
          <p:cNvPicPr preferRelativeResize="0"/>
          <p:nvPr/>
        </p:nvPicPr>
        <p:blipFill>
          <a:blip r:embed="rId3">
            <a:alphaModFix/>
          </a:blip>
          <a:stretch>
            <a:fillRect/>
          </a:stretch>
        </p:blipFill>
        <p:spPr>
          <a:xfrm>
            <a:off x="629500" y="1098675"/>
            <a:ext cx="7983950" cy="3476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grpSp>
        <p:nvGrpSpPr>
          <p:cNvPr id="460" name="Google Shape;460;p18"/>
          <p:cNvGrpSpPr/>
          <p:nvPr/>
        </p:nvGrpSpPr>
        <p:grpSpPr>
          <a:xfrm>
            <a:off x="7625047" y="1640144"/>
            <a:ext cx="248815" cy="248815"/>
            <a:chOff x="7944847" y="1789294"/>
            <a:chExt cx="248815" cy="248815"/>
          </a:xfrm>
        </p:grpSpPr>
        <p:grpSp>
          <p:nvGrpSpPr>
            <p:cNvPr id="461" name="Google Shape;461;p18"/>
            <p:cNvGrpSpPr/>
            <p:nvPr/>
          </p:nvGrpSpPr>
          <p:grpSpPr>
            <a:xfrm>
              <a:off x="8059310" y="1833166"/>
              <a:ext cx="19891" cy="161062"/>
              <a:chOff x="8059310" y="1833166"/>
              <a:chExt cx="19891" cy="161062"/>
            </a:xfrm>
          </p:grpSpPr>
          <p:sp>
            <p:nvSpPr>
              <p:cNvPr id="462" name="Google Shape;462;p18"/>
              <p:cNvSpPr/>
              <p:nvPr/>
            </p:nvSpPr>
            <p:spPr>
              <a:xfrm>
                <a:off x="8059310" y="1833166"/>
                <a:ext cx="19891" cy="99454"/>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63" name="Google Shape;463;p18"/>
              <p:cNvSpPr/>
              <p:nvPr/>
            </p:nvSpPr>
            <p:spPr>
              <a:xfrm>
                <a:off x="8059310" y="1974337"/>
                <a:ext cx="19891" cy="19891"/>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464" name="Google Shape;464;p18"/>
            <p:cNvSpPr/>
            <p:nvPr/>
          </p:nvSpPr>
          <p:spPr>
            <a:xfrm>
              <a:off x="7944847" y="1789294"/>
              <a:ext cx="248815" cy="248815"/>
            </a:xfrm>
            <a:custGeom>
              <a:rect b="b" l="l" r="r" t="t"/>
              <a:pathLst>
                <a:path extrusionOk="0" h="56872" w="56872">
                  <a:moveTo>
                    <a:pt x="50559" y="6313"/>
                  </a:moveTo>
                  <a:lnTo>
                    <a:pt x="50559" y="50559"/>
                  </a:lnTo>
                  <a:lnTo>
                    <a:pt x="6313" y="50559"/>
                  </a:lnTo>
                  <a:lnTo>
                    <a:pt x="6313" y="6313"/>
                  </a:lnTo>
                  <a:close/>
                  <a:moveTo>
                    <a:pt x="3167" y="1"/>
                  </a:moveTo>
                  <a:cubicBezTo>
                    <a:pt x="1423" y="1"/>
                    <a:pt x="1" y="1422"/>
                    <a:pt x="1" y="3166"/>
                  </a:cubicBezTo>
                  <a:lnTo>
                    <a:pt x="1" y="53706"/>
                  </a:lnTo>
                  <a:cubicBezTo>
                    <a:pt x="1" y="55450"/>
                    <a:pt x="1423" y="56871"/>
                    <a:pt x="3167" y="56871"/>
                  </a:cubicBezTo>
                  <a:lnTo>
                    <a:pt x="53706" y="56871"/>
                  </a:lnTo>
                  <a:cubicBezTo>
                    <a:pt x="55450" y="56871"/>
                    <a:pt x="56872" y="55450"/>
                    <a:pt x="56872" y="53706"/>
                  </a:cubicBezTo>
                  <a:lnTo>
                    <a:pt x="56872" y="3166"/>
                  </a:lnTo>
                  <a:cubicBezTo>
                    <a:pt x="56872" y="1422"/>
                    <a:pt x="55450" y="1"/>
                    <a:pt x="5370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5" name="Google Shape;465;p18"/>
          <p:cNvSpPr txBox="1"/>
          <p:nvPr>
            <p:ph type="title"/>
          </p:nvPr>
        </p:nvSpPr>
        <p:spPr>
          <a:xfrm>
            <a:off x="457200" y="411475"/>
            <a:ext cx="8229600" cy="39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GENERATING HEAT MAPS - TABLEAU</a:t>
            </a:r>
            <a:endParaRPr/>
          </a:p>
        </p:txBody>
      </p:sp>
      <p:sp>
        <p:nvSpPr>
          <p:cNvPr id="466" name="Google Shape;466;p18"/>
          <p:cNvSpPr/>
          <p:nvPr/>
        </p:nvSpPr>
        <p:spPr>
          <a:xfrm>
            <a:off x="7624820" y="3458340"/>
            <a:ext cx="259621" cy="259621"/>
          </a:xfrm>
          <a:custGeom>
            <a:rect b="b" l="l" r="r" t="t"/>
            <a:pathLst>
              <a:path extrusionOk="0" h="56872" w="56872">
                <a:moveTo>
                  <a:pt x="25270" y="6313"/>
                </a:moveTo>
                <a:lnTo>
                  <a:pt x="25270" y="9479"/>
                </a:lnTo>
                <a:cubicBezTo>
                  <a:pt x="25289" y="9612"/>
                  <a:pt x="25327" y="9745"/>
                  <a:pt x="25365" y="9858"/>
                </a:cubicBezTo>
                <a:cubicBezTo>
                  <a:pt x="20398" y="10730"/>
                  <a:pt x="16664" y="14901"/>
                  <a:pt x="16399" y="19924"/>
                </a:cubicBezTo>
                <a:cubicBezTo>
                  <a:pt x="16399" y="26465"/>
                  <a:pt x="22313" y="29100"/>
                  <a:pt x="27071" y="31204"/>
                </a:cubicBezTo>
                <a:cubicBezTo>
                  <a:pt x="31507" y="33175"/>
                  <a:pt x="34161" y="34540"/>
                  <a:pt x="34161" y="36948"/>
                </a:cubicBezTo>
                <a:cubicBezTo>
                  <a:pt x="34161" y="39185"/>
                  <a:pt x="31545" y="41080"/>
                  <a:pt x="28436" y="41080"/>
                </a:cubicBezTo>
                <a:cubicBezTo>
                  <a:pt x="25195" y="41080"/>
                  <a:pt x="22124" y="39185"/>
                  <a:pt x="22124" y="37194"/>
                </a:cubicBezTo>
                <a:cubicBezTo>
                  <a:pt x="22124" y="35450"/>
                  <a:pt x="20702" y="34028"/>
                  <a:pt x="18958" y="34028"/>
                </a:cubicBezTo>
                <a:cubicBezTo>
                  <a:pt x="17214" y="34028"/>
                  <a:pt x="15792" y="35450"/>
                  <a:pt x="15792" y="37194"/>
                </a:cubicBezTo>
                <a:cubicBezTo>
                  <a:pt x="16247" y="42313"/>
                  <a:pt x="20228" y="46426"/>
                  <a:pt x="25346" y="47052"/>
                </a:cubicBezTo>
                <a:cubicBezTo>
                  <a:pt x="25308" y="47166"/>
                  <a:pt x="25289" y="47279"/>
                  <a:pt x="25270" y="47393"/>
                </a:cubicBezTo>
                <a:lnTo>
                  <a:pt x="25270" y="50559"/>
                </a:lnTo>
                <a:lnTo>
                  <a:pt x="6313" y="50559"/>
                </a:lnTo>
                <a:lnTo>
                  <a:pt x="6313" y="6313"/>
                </a:lnTo>
                <a:close/>
                <a:moveTo>
                  <a:pt x="50559" y="6313"/>
                </a:moveTo>
                <a:lnTo>
                  <a:pt x="50559" y="50559"/>
                </a:lnTo>
                <a:lnTo>
                  <a:pt x="31602" y="50559"/>
                </a:lnTo>
                <a:lnTo>
                  <a:pt x="31602" y="47393"/>
                </a:lnTo>
                <a:cubicBezTo>
                  <a:pt x="31583" y="47260"/>
                  <a:pt x="31545" y="47128"/>
                  <a:pt x="31526" y="46995"/>
                </a:cubicBezTo>
                <a:cubicBezTo>
                  <a:pt x="36474" y="46142"/>
                  <a:pt x="40208" y="41971"/>
                  <a:pt x="40474" y="36948"/>
                </a:cubicBezTo>
                <a:cubicBezTo>
                  <a:pt x="40474" y="30256"/>
                  <a:pt x="34483" y="27583"/>
                  <a:pt x="29649" y="25441"/>
                </a:cubicBezTo>
                <a:cubicBezTo>
                  <a:pt x="25327" y="23507"/>
                  <a:pt x="22711" y="22199"/>
                  <a:pt x="22711" y="19924"/>
                </a:cubicBezTo>
                <a:cubicBezTo>
                  <a:pt x="22711" y="17669"/>
                  <a:pt x="25327" y="15792"/>
                  <a:pt x="28436" y="15792"/>
                </a:cubicBezTo>
                <a:cubicBezTo>
                  <a:pt x="31678" y="15792"/>
                  <a:pt x="34749" y="17687"/>
                  <a:pt x="34749" y="19678"/>
                </a:cubicBezTo>
                <a:cubicBezTo>
                  <a:pt x="34749" y="21422"/>
                  <a:pt x="36171" y="22844"/>
                  <a:pt x="37915" y="22844"/>
                </a:cubicBezTo>
                <a:cubicBezTo>
                  <a:pt x="39659" y="22844"/>
                  <a:pt x="41080" y="21422"/>
                  <a:pt x="41080" y="19678"/>
                </a:cubicBezTo>
                <a:cubicBezTo>
                  <a:pt x="40625" y="14560"/>
                  <a:pt x="36645" y="10446"/>
                  <a:pt x="31526" y="9820"/>
                </a:cubicBezTo>
                <a:cubicBezTo>
                  <a:pt x="31564" y="9707"/>
                  <a:pt x="31583" y="9593"/>
                  <a:pt x="31602" y="9479"/>
                </a:cubicBezTo>
                <a:lnTo>
                  <a:pt x="31602" y="6313"/>
                </a:lnTo>
                <a:close/>
                <a:moveTo>
                  <a:pt x="3167" y="1"/>
                </a:moveTo>
                <a:cubicBezTo>
                  <a:pt x="1423" y="1"/>
                  <a:pt x="1" y="1422"/>
                  <a:pt x="1" y="3166"/>
                </a:cubicBezTo>
                <a:lnTo>
                  <a:pt x="1" y="53706"/>
                </a:lnTo>
                <a:cubicBezTo>
                  <a:pt x="1" y="55450"/>
                  <a:pt x="1423" y="56871"/>
                  <a:pt x="3167" y="56871"/>
                </a:cubicBezTo>
                <a:lnTo>
                  <a:pt x="53706" y="56871"/>
                </a:lnTo>
                <a:cubicBezTo>
                  <a:pt x="55450" y="56871"/>
                  <a:pt x="56872" y="55450"/>
                  <a:pt x="56872" y="53706"/>
                </a:cubicBezTo>
                <a:lnTo>
                  <a:pt x="56872" y="3166"/>
                </a:lnTo>
                <a:cubicBezTo>
                  <a:pt x="56872" y="1422"/>
                  <a:pt x="55450" y="1"/>
                  <a:pt x="5370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7" name="Google Shape;467;p18"/>
          <p:cNvPicPr preferRelativeResize="0"/>
          <p:nvPr/>
        </p:nvPicPr>
        <p:blipFill rotWithShape="1">
          <a:blip r:embed="rId3">
            <a:alphaModFix/>
          </a:blip>
          <a:srcRect b="0" l="0" r="0" t="0"/>
          <a:stretch/>
        </p:blipFill>
        <p:spPr>
          <a:xfrm>
            <a:off x="5236525" y="1099075"/>
            <a:ext cx="3774675" cy="3971175"/>
          </a:xfrm>
          <a:prstGeom prst="rect">
            <a:avLst/>
          </a:prstGeom>
          <a:noFill/>
          <a:ln>
            <a:noFill/>
          </a:ln>
        </p:spPr>
      </p:pic>
      <p:sp>
        <p:nvSpPr>
          <p:cNvPr id="468" name="Google Shape;468;p18"/>
          <p:cNvSpPr/>
          <p:nvPr/>
        </p:nvSpPr>
        <p:spPr>
          <a:xfrm>
            <a:off x="658900" y="1709375"/>
            <a:ext cx="142500" cy="25960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1</a:t>
            </a:r>
          </a:p>
        </p:txBody>
      </p:sp>
      <p:sp>
        <p:nvSpPr>
          <p:cNvPr id="469" name="Google Shape;469;p18"/>
          <p:cNvSpPr txBox="1"/>
          <p:nvPr/>
        </p:nvSpPr>
        <p:spPr>
          <a:xfrm flipH="1">
            <a:off x="910563" y="1646725"/>
            <a:ext cx="4216800" cy="384900"/>
          </a:xfrm>
          <a:prstGeom prst="rect">
            <a:avLst/>
          </a:prstGeom>
          <a:noFill/>
          <a:ln>
            <a:noFill/>
          </a:ln>
        </p:spPr>
        <p:txBody>
          <a:bodyPr anchorCtr="0" anchor="ctr" bIns="91425" lIns="91425" spcFirstLastPara="1" rIns="91425" wrap="square" tIns="91425">
            <a:spAutoFit/>
          </a:bodyPr>
          <a:lstStyle/>
          <a:p>
            <a:pPr indent="0" lvl="0" marL="0" marR="0" rtl="0" algn="just">
              <a:lnSpc>
                <a:spcPct val="200000"/>
              </a:lnSpc>
              <a:spcBef>
                <a:spcPts val="0"/>
              </a:spcBef>
              <a:spcAft>
                <a:spcPts val="1200"/>
              </a:spcAft>
              <a:buClr>
                <a:srgbClr val="000000"/>
              </a:buClr>
              <a:buSzPts val="1300"/>
              <a:buFont typeface="Arial"/>
              <a:buNone/>
            </a:pPr>
            <a:r>
              <a:rPr b="0" i="0" lang="en" sz="1300" u="none" cap="none" strike="noStrike">
                <a:solidFill>
                  <a:srgbClr val="24292E"/>
                </a:solidFill>
                <a:latin typeface="Fira Sans Medium"/>
                <a:ea typeface="Fira Sans Medium"/>
                <a:cs typeface="Fira Sans Medium"/>
                <a:sym typeface="Fira Sans Medium"/>
              </a:rPr>
              <a:t>DISTINCT COUNT OF INCIDENTS ON DIFFERENT DAYS</a:t>
            </a:r>
            <a:endParaRPr b="0" i="0" sz="1300" u="none" cap="none" strike="noStrike">
              <a:solidFill>
                <a:srgbClr val="24292E"/>
              </a:solidFill>
              <a:latin typeface="Fira Sans Medium"/>
              <a:ea typeface="Fira Sans Medium"/>
              <a:cs typeface="Fira Sans Medium"/>
              <a:sym typeface="Fira Sans Medium"/>
            </a:endParaRPr>
          </a:p>
        </p:txBody>
      </p:sp>
      <p:sp>
        <p:nvSpPr>
          <p:cNvPr id="470" name="Google Shape;470;p18"/>
          <p:cNvSpPr txBox="1"/>
          <p:nvPr/>
        </p:nvSpPr>
        <p:spPr>
          <a:xfrm flipH="1">
            <a:off x="736563" y="2550875"/>
            <a:ext cx="4216800" cy="384900"/>
          </a:xfrm>
          <a:prstGeom prst="rect">
            <a:avLst/>
          </a:prstGeom>
          <a:noFill/>
          <a:ln>
            <a:noFill/>
          </a:ln>
        </p:spPr>
        <p:txBody>
          <a:bodyPr anchorCtr="0" anchor="ctr" bIns="91425" lIns="91425" spcFirstLastPara="1" rIns="91425" wrap="square" tIns="91425">
            <a:spAutoFit/>
          </a:bodyPr>
          <a:lstStyle/>
          <a:p>
            <a:pPr indent="0" lvl="0" marL="0" marR="0" rtl="0" algn="ctr">
              <a:lnSpc>
                <a:spcPct val="200000"/>
              </a:lnSpc>
              <a:spcBef>
                <a:spcPts val="0"/>
              </a:spcBef>
              <a:spcAft>
                <a:spcPts val="1200"/>
              </a:spcAft>
              <a:buClr>
                <a:srgbClr val="000000"/>
              </a:buClr>
              <a:buSzPts val="1300"/>
              <a:buFont typeface="Arial"/>
              <a:buNone/>
            </a:pPr>
            <a:r>
              <a:t/>
            </a:r>
            <a:endParaRPr b="0" i="0" sz="1300" u="none" cap="none" strike="noStrike">
              <a:solidFill>
                <a:srgbClr val="24292E"/>
              </a:solidFill>
              <a:latin typeface="Fira Sans Medium"/>
              <a:ea typeface="Fira Sans Medium"/>
              <a:cs typeface="Fira Sans Medium"/>
              <a:sym typeface="Fira Sans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grpSp>
        <p:nvGrpSpPr>
          <p:cNvPr id="475" name="Google Shape;475;p21"/>
          <p:cNvGrpSpPr/>
          <p:nvPr/>
        </p:nvGrpSpPr>
        <p:grpSpPr>
          <a:xfrm>
            <a:off x="7625047" y="1640144"/>
            <a:ext cx="248815" cy="248815"/>
            <a:chOff x="7944847" y="1789294"/>
            <a:chExt cx="248815" cy="248815"/>
          </a:xfrm>
        </p:grpSpPr>
        <p:grpSp>
          <p:nvGrpSpPr>
            <p:cNvPr id="476" name="Google Shape;476;p21"/>
            <p:cNvGrpSpPr/>
            <p:nvPr/>
          </p:nvGrpSpPr>
          <p:grpSpPr>
            <a:xfrm>
              <a:off x="8059310" y="1833166"/>
              <a:ext cx="19891" cy="161062"/>
              <a:chOff x="8059310" y="1833166"/>
              <a:chExt cx="19891" cy="161062"/>
            </a:xfrm>
          </p:grpSpPr>
          <p:sp>
            <p:nvSpPr>
              <p:cNvPr id="477" name="Google Shape;477;p21"/>
              <p:cNvSpPr/>
              <p:nvPr/>
            </p:nvSpPr>
            <p:spPr>
              <a:xfrm>
                <a:off x="8059310" y="1833166"/>
                <a:ext cx="19891" cy="99454"/>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78" name="Google Shape;478;p21"/>
              <p:cNvSpPr/>
              <p:nvPr/>
            </p:nvSpPr>
            <p:spPr>
              <a:xfrm>
                <a:off x="8059310" y="1974337"/>
                <a:ext cx="19891" cy="19891"/>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479" name="Google Shape;479;p21"/>
            <p:cNvSpPr/>
            <p:nvPr/>
          </p:nvSpPr>
          <p:spPr>
            <a:xfrm>
              <a:off x="7944847" y="1789294"/>
              <a:ext cx="248815" cy="248815"/>
            </a:xfrm>
            <a:custGeom>
              <a:rect b="b" l="l" r="r" t="t"/>
              <a:pathLst>
                <a:path extrusionOk="0" h="56872" w="56872">
                  <a:moveTo>
                    <a:pt x="50559" y="6313"/>
                  </a:moveTo>
                  <a:lnTo>
                    <a:pt x="50559" y="50559"/>
                  </a:lnTo>
                  <a:lnTo>
                    <a:pt x="6313" y="50559"/>
                  </a:lnTo>
                  <a:lnTo>
                    <a:pt x="6313" y="6313"/>
                  </a:lnTo>
                  <a:close/>
                  <a:moveTo>
                    <a:pt x="3167" y="1"/>
                  </a:moveTo>
                  <a:cubicBezTo>
                    <a:pt x="1423" y="1"/>
                    <a:pt x="1" y="1422"/>
                    <a:pt x="1" y="3166"/>
                  </a:cubicBezTo>
                  <a:lnTo>
                    <a:pt x="1" y="53706"/>
                  </a:lnTo>
                  <a:cubicBezTo>
                    <a:pt x="1" y="55450"/>
                    <a:pt x="1423" y="56871"/>
                    <a:pt x="3167" y="56871"/>
                  </a:cubicBezTo>
                  <a:lnTo>
                    <a:pt x="53706" y="56871"/>
                  </a:lnTo>
                  <a:cubicBezTo>
                    <a:pt x="55450" y="56871"/>
                    <a:pt x="56872" y="55450"/>
                    <a:pt x="56872" y="53706"/>
                  </a:cubicBezTo>
                  <a:lnTo>
                    <a:pt x="56872" y="3166"/>
                  </a:lnTo>
                  <a:cubicBezTo>
                    <a:pt x="56872" y="1422"/>
                    <a:pt x="55450" y="1"/>
                    <a:pt x="5370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0" name="Google Shape;480;p21"/>
          <p:cNvSpPr txBox="1"/>
          <p:nvPr>
            <p:ph type="title"/>
          </p:nvPr>
        </p:nvSpPr>
        <p:spPr>
          <a:xfrm>
            <a:off x="457200" y="411475"/>
            <a:ext cx="8229600" cy="39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GENERATING </a:t>
            </a:r>
            <a:r>
              <a:rPr lang="en"/>
              <a:t>HEAT MAPS</a:t>
            </a:r>
            <a:r>
              <a:rPr lang="en"/>
              <a:t> - TABLEAU</a:t>
            </a:r>
            <a:endParaRPr/>
          </a:p>
        </p:txBody>
      </p:sp>
      <p:sp>
        <p:nvSpPr>
          <p:cNvPr id="481" name="Google Shape;481;p21"/>
          <p:cNvSpPr/>
          <p:nvPr/>
        </p:nvSpPr>
        <p:spPr>
          <a:xfrm>
            <a:off x="7624820" y="3458340"/>
            <a:ext cx="259621" cy="259621"/>
          </a:xfrm>
          <a:custGeom>
            <a:rect b="b" l="l" r="r" t="t"/>
            <a:pathLst>
              <a:path extrusionOk="0" h="56872" w="56872">
                <a:moveTo>
                  <a:pt x="25270" y="6313"/>
                </a:moveTo>
                <a:lnTo>
                  <a:pt x="25270" y="9479"/>
                </a:lnTo>
                <a:cubicBezTo>
                  <a:pt x="25289" y="9612"/>
                  <a:pt x="25327" y="9745"/>
                  <a:pt x="25365" y="9858"/>
                </a:cubicBezTo>
                <a:cubicBezTo>
                  <a:pt x="20398" y="10730"/>
                  <a:pt x="16664" y="14901"/>
                  <a:pt x="16399" y="19924"/>
                </a:cubicBezTo>
                <a:cubicBezTo>
                  <a:pt x="16399" y="26465"/>
                  <a:pt x="22313" y="29100"/>
                  <a:pt x="27071" y="31204"/>
                </a:cubicBezTo>
                <a:cubicBezTo>
                  <a:pt x="31507" y="33175"/>
                  <a:pt x="34161" y="34540"/>
                  <a:pt x="34161" y="36948"/>
                </a:cubicBezTo>
                <a:cubicBezTo>
                  <a:pt x="34161" y="39185"/>
                  <a:pt x="31545" y="41080"/>
                  <a:pt x="28436" y="41080"/>
                </a:cubicBezTo>
                <a:cubicBezTo>
                  <a:pt x="25195" y="41080"/>
                  <a:pt x="22124" y="39185"/>
                  <a:pt x="22124" y="37194"/>
                </a:cubicBezTo>
                <a:cubicBezTo>
                  <a:pt x="22124" y="35450"/>
                  <a:pt x="20702" y="34028"/>
                  <a:pt x="18958" y="34028"/>
                </a:cubicBezTo>
                <a:cubicBezTo>
                  <a:pt x="17214" y="34028"/>
                  <a:pt x="15792" y="35450"/>
                  <a:pt x="15792" y="37194"/>
                </a:cubicBezTo>
                <a:cubicBezTo>
                  <a:pt x="16247" y="42313"/>
                  <a:pt x="20228" y="46426"/>
                  <a:pt x="25346" y="47052"/>
                </a:cubicBezTo>
                <a:cubicBezTo>
                  <a:pt x="25308" y="47166"/>
                  <a:pt x="25289" y="47279"/>
                  <a:pt x="25270" y="47393"/>
                </a:cubicBezTo>
                <a:lnTo>
                  <a:pt x="25270" y="50559"/>
                </a:lnTo>
                <a:lnTo>
                  <a:pt x="6313" y="50559"/>
                </a:lnTo>
                <a:lnTo>
                  <a:pt x="6313" y="6313"/>
                </a:lnTo>
                <a:close/>
                <a:moveTo>
                  <a:pt x="50559" y="6313"/>
                </a:moveTo>
                <a:lnTo>
                  <a:pt x="50559" y="50559"/>
                </a:lnTo>
                <a:lnTo>
                  <a:pt x="31602" y="50559"/>
                </a:lnTo>
                <a:lnTo>
                  <a:pt x="31602" y="47393"/>
                </a:lnTo>
                <a:cubicBezTo>
                  <a:pt x="31583" y="47260"/>
                  <a:pt x="31545" y="47128"/>
                  <a:pt x="31526" y="46995"/>
                </a:cubicBezTo>
                <a:cubicBezTo>
                  <a:pt x="36474" y="46142"/>
                  <a:pt x="40208" y="41971"/>
                  <a:pt x="40474" y="36948"/>
                </a:cubicBezTo>
                <a:cubicBezTo>
                  <a:pt x="40474" y="30256"/>
                  <a:pt x="34483" y="27583"/>
                  <a:pt x="29649" y="25441"/>
                </a:cubicBezTo>
                <a:cubicBezTo>
                  <a:pt x="25327" y="23507"/>
                  <a:pt x="22711" y="22199"/>
                  <a:pt x="22711" y="19924"/>
                </a:cubicBezTo>
                <a:cubicBezTo>
                  <a:pt x="22711" y="17669"/>
                  <a:pt x="25327" y="15792"/>
                  <a:pt x="28436" y="15792"/>
                </a:cubicBezTo>
                <a:cubicBezTo>
                  <a:pt x="31678" y="15792"/>
                  <a:pt x="34749" y="17687"/>
                  <a:pt x="34749" y="19678"/>
                </a:cubicBezTo>
                <a:cubicBezTo>
                  <a:pt x="34749" y="21422"/>
                  <a:pt x="36171" y="22844"/>
                  <a:pt x="37915" y="22844"/>
                </a:cubicBezTo>
                <a:cubicBezTo>
                  <a:pt x="39659" y="22844"/>
                  <a:pt x="41080" y="21422"/>
                  <a:pt x="41080" y="19678"/>
                </a:cubicBezTo>
                <a:cubicBezTo>
                  <a:pt x="40625" y="14560"/>
                  <a:pt x="36645" y="10446"/>
                  <a:pt x="31526" y="9820"/>
                </a:cubicBezTo>
                <a:cubicBezTo>
                  <a:pt x="31564" y="9707"/>
                  <a:pt x="31583" y="9593"/>
                  <a:pt x="31602" y="9479"/>
                </a:cubicBezTo>
                <a:lnTo>
                  <a:pt x="31602" y="6313"/>
                </a:lnTo>
                <a:close/>
                <a:moveTo>
                  <a:pt x="3167" y="1"/>
                </a:moveTo>
                <a:cubicBezTo>
                  <a:pt x="1423" y="1"/>
                  <a:pt x="1" y="1422"/>
                  <a:pt x="1" y="3166"/>
                </a:cubicBezTo>
                <a:lnTo>
                  <a:pt x="1" y="53706"/>
                </a:lnTo>
                <a:cubicBezTo>
                  <a:pt x="1" y="55450"/>
                  <a:pt x="1423" y="56871"/>
                  <a:pt x="3167" y="56871"/>
                </a:cubicBezTo>
                <a:lnTo>
                  <a:pt x="53706" y="56871"/>
                </a:lnTo>
                <a:cubicBezTo>
                  <a:pt x="55450" y="56871"/>
                  <a:pt x="56872" y="55450"/>
                  <a:pt x="56872" y="53706"/>
                </a:cubicBezTo>
                <a:lnTo>
                  <a:pt x="56872" y="3166"/>
                </a:lnTo>
                <a:cubicBezTo>
                  <a:pt x="56872" y="1422"/>
                  <a:pt x="55450" y="1"/>
                  <a:pt x="5370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21"/>
          <p:cNvSpPr/>
          <p:nvPr/>
        </p:nvSpPr>
        <p:spPr>
          <a:xfrm>
            <a:off x="761854" y="1431300"/>
            <a:ext cx="176218" cy="25019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2</a:t>
            </a:r>
          </a:p>
        </p:txBody>
      </p:sp>
      <p:sp>
        <p:nvSpPr>
          <p:cNvPr id="483" name="Google Shape;483;p21"/>
          <p:cNvSpPr txBox="1"/>
          <p:nvPr/>
        </p:nvSpPr>
        <p:spPr>
          <a:xfrm flipH="1">
            <a:off x="989688" y="1368650"/>
            <a:ext cx="4216800" cy="384900"/>
          </a:xfrm>
          <a:prstGeom prst="rect">
            <a:avLst/>
          </a:prstGeom>
          <a:noFill/>
          <a:ln>
            <a:noFill/>
          </a:ln>
        </p:spPr>
        <p:txBody>
          <a:bodyPr anchorCtr="0" anchor="ctr" bIns="91425" lIns="91425" spcFirstLastPara="1" rIns="91425" wrap="square" tIns="91425">
            <a:spAutoFit/>
          </a:bodyPr>
          <a:lstStyle/>
          <a:p>
            <a:pPr indent="0" lvl="0" marL="0" marR="0" rtl="0" algn="just">
              <a:lnSpc>
                <a:spcPct val="200000"/>
              </a:lnSpc>
              <a:spcBef>
                <a:spcPts val="0"/>
              </a:spcBef>
              <a:spcAft>
                <a:spcPts val="1200"/>
              </a:spcAft>
              <a:buClr>
                <a:srgbClr val="000000"/>
              </a:buClr>
              <a:buSzPts val="1300"/>
              <a:buFont typeface="Arial"/>
              <a:buNone/>
            </a:pPr>
            <a:r>
              <a:rPr b="0" i="0" lang="en" sz="1300" u="none" cap="none" strike="noStrike">
                <a:solidFill>
                  <a:srgbClr val="24292E"/>
                </a:solidFill>
                <a:latin typeface="Fira Sans Medium"/>
                <a:ea typeface="Fira Sans Medium"/>
                <a:cs typeface="Fira Sans Medium"/>
                <a:sym typeface="Fira Sans Medium"/>
              </a:rPr>
              <a:t>INCIDENT COUNT DIRECTION</a:t>
            </a:r>
            <a:endParaRPr b="0" i="0" sz="1300" u="none" cap="none" strike="noStrike">
              <a:solidFill>
                <a:srgbClr val="24292E"/>
              </a:solidFill>
              <a:latin typeface="Fira Sans Medium"/>
              <a:ea typeface="Fira Sans Medium"/>
              <a:cs typeface="Fira Sans Medium"/>
              <a:sym typeface="Fira Sans Medium"/>
            </a:endParaRPr>
          </a:p>
        </p:txBody>
      </p:sp>
      <p:pic>
        <p:nvPicPr>
          <p:cNvPr id="484" name="Google Shape;484;p21"/>
          <p:cNvPicPr preferRelativeResize="0"/>
          <p:nvPr/>
        </p:nvPicPr>
        <p:blipFill rotWithShape="1">
          <a:blip r:embed="rId3">
            <a:alphaModFix/>
          </a:blip>
          <a:srcRect b="0" l="0" r="0" t="0"/>
          <a:stretch/>
        </p:blipFill>
        <p:spPr>
          <a:xfrm>
            <a:off x="3504875" y="1802975"/>
            <a:ext cx="5588828" cy="2459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grpSp>
        <p:nvGrpSpPr>
          <p:cNvPr id="489" name="Google Shape;489;p19"/>
          <p:cNvGrpSpPr/>
          <p:nvPr/>
        </p:nvGrpSpPr>
        <p:grpSpPr>
          <a:xfrm>
            <a:off x="7625047" y="1640144"/>
            <a:ext cx="248815" cy="248815"/>
            <a:chOff x="7944847" y="1789294"/>
            <a:chExt cx="248815" cy="248815"/>
          </a:xfrm>
        </p:grpSpPr>
        <p:grpSp>
          <p:nvGrpSpPr>
            <p:cNvPr id="490" name="Google Shape;490;p19"/>
            <p:cNvGrpSpPr/>
            <p:nvPr/>
          </p:nvGrpSpPr>
          <p:grpSpPr>
            <a:xfrm>
              <a:off x="8059310" y="1833166"/>
              <a:ext cx="19891" cy="161062"/>
              <a:chOff x="8059310" y="1833166"/>
              <a:chExt cx="19891" cy="161062"/>
            </a:xfrm>
          </p:grpSpPr>
          <p:sp>
            <p:nvSpPr>
              <p:cNvPr id="491" name="Google Shape;491;p19"/>
              <p:cNvSpPr/>
              <p:nvPr/>
            </p:nvSpPr>
            <p:spPr>
              <a:xfrm>
                <a:off x="8059310" y="1833166"/>
                <a:ext cx="19891" cy="99454"/>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92" name="Google Shape;492;p19"/>
              <p:cNvSpPr/>
              <p:nvPr/>
            </p:nvSpPr>
            <p:spPr>
              <a:xfrm>
                <a:off x="8059310" y="1974337"/>
                <a:ext cx="19891" cy="19891"/>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493" name="Google Shape;493;p19"/>
            <p:cNvSpPr/>
            <p:nvPr/>
          </p:nvSpPr>
          <p:spPr>
            <a:xfrm>
              <a:off x="7944847" y="1789294"/>
              <a:ext cx="248815" cy="248815"/>
            </a:xfrm>
            <a:custGeom>
              <a:rect b="b" l="l" r="r" t="t"/>
              <a:pathLst>
                <a:path extrusionOk="0" h="56872" w="56872">
                  <a:moveTo>
                    <a:pt x="50559" y="6313"/>
                  </a:moveTo>
                  <a:lnTo>
                    <a:pt x="50559" y="50559"/>
                  </a:lnTo>
                  <a:lnTo>
                    <a:pt x="6313" y="50559"/>
                  </a:lnTo>
                  <a:lnTo>
                    <a:pt x="6313" y="6313"/>
                  </a:lnTo>
                  <a:close/>
                  <a:moveTo>
                    <a:pt x="3167" y="1"/>
                  </a:moveTo>
                  <a:cubicBezTo>
                    <a:pt x="1423" y="1"/>
                    <a:pt x="1" y="1422"/>
                    <a:pt x="1" y="3166"/>
                  </a:cubicBezTo>
                  <a:lnTo>
                    <a:pt x="1" y="53706"/>
                  </a:lnTo>
                  <a:cubicBezTo>
                    <a:pt x="1" y="55450"/>
                    <a:pt x="1423" y="56871"/>
                    <a:pt x="3167" y="56871"/>
                  </a:cubicBezTo>
                  <a:lnTo>
                    <a:pt x="53706" y="56871"/>
                  </a:lnTo>
                  <a:cubicBezTo>
                    <a:pt x="55450" y="56871"/>
                    <a:pt x="56872" y="55450"/>
                    <a:pt x="56872" y="53706"/>
                  </a:cubicBezTo>
                  <a:lnTo>
                    <a:pt x="56872" y="3166"/>
                  </a:lnTo>
                  <a:cubicBezTo>
                    <a:pt x="56872" y="1422"/>
                    <a:pt x="55450" y="1"/>
                    <a:pt x="5370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4" name="Google Shape;494;p19"/>
          <p:cNvSpPr txBox="1"/>
          <p:nvPr>
            <p:ph type="title"/>
          </p:nvPr>
        </p:nvSpPr>
        <p:spPr>
          <a:xfrm>
            <a:off x="457200" y="411475"/>
            <a:ext cx="8229600" cy="39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GENERATING HEAT MAPS - TABLEAU</a:t>
            </a:r>
            <a:endParaRPr/>
          </a:p>
        </p:txBody>
      </p:sp>
      <p:sp>
        <p:nvSpPr>
          <p:cNvPr id="495" name="Google Shape;495;p19"/>
          <p:cNvSpPr/>
          <p:nvPr/>
        </p:nvSpPr>
        <p:spPr>
          <a:xfrm>
            <a:off x="7624820" y="3458340"/>
            <a:ext cx="259621" cy="259621"/>
          </a:xfrm>
          <a:custGeom>
            <a:rect b="b" l="l" r="r" t="t"/>
            <a:pathLst>
              <a:path extrusionOk="0" h="56872" w="56872">
                <a:moveTo>
                  <a:pt x="25270" y="6313"/>
                </a:moveTo>
                <a:lnTo>
                  <a:pt x="25270" y="9479"/>
                </a:lnTo>
                <a:cubicBezTo>
                  <a:pt x="25289" y="9612"/>
                  <a:pt x="25327" y="9745"/>
                  <a:pt x="25365" y="9858"/>
                </a:cubicBezTo>
                <a:cubicBezTo>
                  <a:pt x="20398" y="10730"/>
                  <a:pt x="16664" y="14901"/>
                  <a:pt x="16399" y="19924"/>
                </a:cubicBezTo>
                <a:cubicBezTo>
                  <a:pt x="16399" y="26465"/>
                  <a:pt x="22313" y="29100"/>
                  <a:pt x="27071" y="31204"/>
                </a:cubicBezTo>
                <a:cubicBezTo>
                  <a:pt x="31507" y="33175"/>
                  <a:pt x="34161" y="34540"/>
                  <a:pt x="34161" y="36948"/>
                </a:cubicBezTo>
                <a:cubicBezTo>
                  <a:pt x="34161" y="39185"/>
                  <a:pt x="31545" y="41080"/>
                  <a:pt x="28436" y="41080"/>
                </a:cubicBezTo>
                <a:cubicBezTo>
                  <a:pt x="25195" y="41080"/>
                  <a:pt x="22124" y="39185"/>
                  <a:pt x="22124" y="37194"/>
                </a:cubicBezTo>
                <a:cubicBezTo>
                  <a:pt x="22124" y="35450"/>
                  <a:pt x="20702" y="34028"/>
                  <a:pt x="18958" y="34028"/>
                </a:cubicBezTo>
                <a:cubicBezTo>
                  <a:pt x="17214" y="34028"/>
                  <a:pt x="15792" y="35450"/>
                  <a:pt x="15792" y="37194"/>
                </a:cubicBezTo>
                <a:cubicBezTo>
                  <a:pt x="16247" y="42313"/>
                  <a:pt x="20228" y="46426"/>
                  <a:pt x="25346" y="47052"/>
                </a:cubicBezTo>
                <a:cubicBezTo>
                  <a:pt x="25308" y="47166"/>
                  <a:pt x="25289" y="47279"/>
                  <a:pt x="25270" y="47393"/>
                </a:cubicBezTo>
                <a:lnTo>
                  <a:pt x="25270" y="50559"/>
                </a:lnTo>
                <a:lnTo>
                  <a:pt x="6313" y="50559"/>
                </a:lnTo>
                <a:lnTo>
                  <a:pt x="6313" y="6313"/>
                </a:lnTo>
                <a:close/>
                <a:moveTo>
                  <a:pt x="50559" y="6313"/>
                </a:moveTo>
                <a:lnTo>
                  <a:pt x="50559" y="50559"/>
                </a:lnTo>
                <a:lnTo>
                  <a:pt x="31602" y="50559"/>
                </a:lnTo>
                <a:lnTo>
                  <a:pt x="31602" y="47393"/>
                </a:lnTo>
                <a:cubicBezTo>
                  <a:pt x="31583" y="47260"/>
                  <a:pt x="31545" y="47128"/>
                  <a:pt x="31526" y="46995"/>
                </a:cubicBezTo>
                <a:cubicBezTo>
                  <a:pt x="36474" y="46142"/>
                  <a:pt x="40208" y="41971"/>
                  <a:pt x="40474" y="36948"/>
                </a:cubicBezTo>
                <a:cubicBezTo>
                  <a:pt x="40474" y="30256"/>
                  <a:pt x="34483" y="27583"/>
                  <a:pt x="29649" y="25441"/>
                </a:cubicBezTo>
                <a:cubicBezTo>
                  <a:pt x="25327" y="23507"/>
                  <a:pt x="22711" y="22199"/>
                  <a:pt x="22711" y="19924"/>
                </a:cubicBezTo>
                <a:cubicBezTo>
                  <a:pt x="22711" y="17669"/>
                  <a:pt x="25327" y="15792"/>
                  <a:pt x="28436" y="15792"/>
                </a:cubicBezTo>
                <a:cubicBezTo>
                  <a:pt x="31678" y="15792"/>
                  <a:pt x="34749" y="17687"/>
                  <a:pt x="34749" y="19678"/>
                </a:cubicBezTo>
                <a:cubicBezTo>
                  <a:pt x="34749" y="21422"/>
                  <a:pt x="36171" y="22844"/>
                  <a:pt x="37915" y="22844"/>
                </a:cubicBezTo>
                <a:cubicBezTo>
                  <a:pt x="39659" y="22844"/>
                  <a:pt x="41080" y="21422"/>
                  <a:pt x="41080" y="19678"/>
                </a:cubicBezTo>
                <a:cubicBezTo>
                  <a:pt x="40625" y="14560"/>
                  <a:pt x="36645" y="10446"/>
                  <a:pt x="31526" y="9820"/>
                </a:cubicBezTo>
                <a:cubicBezTo>
                  <a:pt x="31564" y="9707"/>
                  <a:pt x="31583" y="9593"/>
                  <a:pt x="31602" y="9479"/>
                </a:cubicBezTo>
                <a:lnTo>
                  <a:pt x="31602" y="6313"/>
                </a:lnTo>
                <a:close/>
                <a:moveTo>
                  <a:pt x="3167" y="1"/>
                </a:moveTo>
                <a:cubicBezTo>
                  <a:pt x="1423" y="1"/>
                  <a:pt x="1" y="1422"/>
                  <a:pt x="1" y="3166"/>
                </a:cubicBezTo>
                <a:lnTo>
                  <a:pt x="1" y="53706"/>
                </a:lnTo>
                <a:cubicBezTo>
                  <a:pt x="1" y="55450"/>
                  <a:pt x="1423" y="56871"/>
                  <a:pt x="3167" y="56871"/>
                </a:cubicBezTo>
                <a:lnTo>
                  <a:pt x="53706" y="56871"/>
                </a:lnTo>
                <a:cubicBezTo>
                  <a:pt x="55450" y="56871"/>
                  <a:pt x="56872" y="55450"/>
                  <a:pt x="56872" y="53706"/>
                </a:cubicBezTo>
                <a:lnTo>
                  <a:pt x="56872" y="3166"/>
                </a:lnTo>
                <a:cubicBezTo>
                  <a:pt x="56872" y="1422"/>
                  <a:pt x="55450" y="1"/>
                  <a:pt x="5370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9"/>
          <p:cNvSpPr/>
          <p:nvPr/>
        </p:nvSpPr>
        <p:spPr>
          <a:xfrm>
            <a:off x="7624825" y="2056850"/>
            <a:ext cx="160928" cy="25330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3</a:t>
            </a:r>
          </a:p>
        </p:txBody>
      </p:sp>
      <p:sp>
        <p:nvSpPr>
          <p:cNvPr id="497" name="Google Shape;497;p19"/>
          <p:cNvSpPr txBox="1"/>
          <p:nvPr/>
        </p:nvSpPr>
        <p:spPr>
          <a:xfrm flipH="1">
            <a:off x="6404250" y="2473550"/>
            <a:ext cx="2690400" cy="400200"/>
          </a:xfrm>
          <a:prstGeom prst="rect">
            <a:avLst/>
          </a:prstGeom>
          <a:noFill/>
          <a:ln>
            <a:noFill/>
          </a:ln>
        </p:spPr>
        <p:txBody>
          <a:bodyPr anchorCtr="0" anchor="ctr" bIns="91425" lIns="91425" spcFirstLastPara="1" rIns="91425" wrap="square" tIns="91425">
            <a:spAutoFit/>
          </a:bodyPr>
          <a:lstStyle/>
          <a:p>
            <a:pPr indent="0" lvl="0" marL="0" marR="0" rtl="0" algn="just">
              <a:lnSpc>
                <a:spcPct val="200000"/>
              </a:lnSpc>
              <a:spcBef>
                <a:spcPts val="0"/>
              </a:spcBef>
              <a:spcAft>
                <a:spcPts val="1200"/>
              </a:spcAft>
              <a:buClr>
                <a:srgbClr val="000000"/>
              </a:buClr>
              <a:buSzPts val="1400"/>
              <a:buFont typeface="Arial"/>
              <a:buNone/>
            </a:pPr>
            <a:r>
              <a:rPr b="0" i="0" lang="en" sz="1400" u="none" cap="none" strike="noStrike">
                <a:solidFill>
                  <a:srgbClr val="24292E"/>
                </a:solidFill>
                <a:latin typeface="Fira Sans Medium"/>
                <a:ea typeface="Fira Sans Medium"/>
                <a:cs typeface="Fira Sans Medium"/>
                <a:sym typeface="Fira Sans Medium"/>
              </a:rPr>
              <a:t>I-205 NB SATURDAY vs SUNDAY</a:t>
            </a:r>
            <a:endParaRPr b="0" i="0" sz="1400" u="none" cap="none" strike="noStrike">
              <a:solidFill>
                <a:srgbClr val="24292E"/>
              </a:solidFill>
              <a:latin typeface="Fira Sans Medium"/>
              <a:ea typeface="Fira Sans Medium"/>
              <a:cs typeface="Fira Sans Medium"/>
              <a:sym typeface="Fira Sans Medium"/>
            </a:endParaRPr>
          </a:p>
        </p:txBody>
      </p:sp>
      <p:sp>
        <p:nvSpPr>
          <p:cNvPr id="498" name="Google Shape;498;p19"/>
          <p:cNvSpPr txBox="1"/>
          <p:nvPr/>
        </p:nvSpPr>
        <p:spPr>
          <a:xfrm flipH="1">
            <a:off x="3027069" y="4153075"/>
            <a:ext cx="2282400" cy="384900"/>
          </a:xfrm>
          <a:prstGeom prst="rect">
            <a:avLst/>
          </a:prstGeom>
          <a:noFill/>
          <a:ln>
            <a:noFill/>
          </a:ln>
        </p:spPr>
        <p:txBody>
          <a:bodyPr anchorCtr="0" anchor="ctr" bIns="91425" lIns="91425" spcFirstLastPara="1" rIns="91425" wrap="square" tIns="91425">
            <a:spAutoFit/>
          </a:bodyPr>
          <a:lstStyle/>
          <a:p>
            <a:pPr indent="0" lvl="0" marL="0" marR="0" rtl="0" algn="ctr">
              <a:lnSpc>
                <a:spcPct val="200000"/>
              </a:lnSpc>
              <a:spcBef>
                <a:spcPts val="0"/>
              </a:spcBef>
              <a:spcAft>
                <a:spcPts val="1200"/>
              </a:spcAft>
              <a:buClr>
                <a:srgbClr val="000000"/>
              </a:buClr>
              <a:buSzPts val="1300"/>
              <a:buFont typeface="Arial"/>
              <a:buNone/>
            </a:pPr>
            <a:r>
              <a:t/>
            </a:r>
            <a:endParaRPr b="0" i="0" sz="1300" u="none" cap="none" strike="noStrike">
              <a:solidFill>
                <a:srgbClr val="24292E"/>
              </a:solidFill>
              <a:latin typeface="Fira Sans Medium"/>
              <a:ea typeface="Fira Sans Medium"/>
              <a:cs typeface="Fira Sans Medium"/>
              <a:sym typeface="Fira Sans Medium"/>
            </a:endParaRPr>
          </a:p>
        </p:txBody>
      </p:sp>
      <p:pic>
        <p:nvPicPr>
          <p:cNvPr id="499" name="Google Shape;499;p19"/>
          <p:cNvPicPr preferRelativeResize="0"/>
          <p:nvPr/>
        </p:nvPicPr>
        <p:blipFill rotWithShape="1">
          <a:blip r:embed="rId3">
            <a:alphaModFix/>
          </a:blip>
          <a:srcRect b="0" l="0" r="0" t="0"/>
          <a:stretch/>
        </p:blipFill>
        <p:spPr>
          <a:xfrm>
            <a:off x="0" y="1176150"/>
            <a:ext cx="6168950" cy="28502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grpSp>
        <p:nvGrpSpPr>
          <p:cNvPr id="504" name="Google Shape;504;p20"/>
          <p:cNvGrpSpPr/>
          <p:nvPr/>
        </p:nvGrpSpPr>
        <p:grpSpPr>
          <a:xfrm>
            <a:off x="7625047" y="1640144"/>
            <a:ext cx="248815" cy="248815"/>
            <a:chOff x="7944847" y="1789294"/>
            <a:chExt cx="248815" cy="248815"/>
          </a:xfrm>
        </p:grpSpPr>
        <p:grpSp>
          <p:nvGrpSpPr>
            <p:cNvPr id="505" name="Google Shape;505;p20"/>
            <p:cNvGrpSpPr/>
            <p:nvPr/>
          </p:nvGrpSpPr>
          <p:grpSpPr>
            <a:xfrm>
              <a:off x="8059310" y="1833166"/>
              <a:ext cx="19891" cy="161062"/>
              <a:chOff x="8059310" y="1833166"/>
              <a:chExt cx="19891" cy="161062"/>
            </a:xfrm>
          </p:grpSpPr>
          <p:sp>
            <p:nvSpPr>
              <p:cNvPr id="506" name="Google Shape;506;p20"/>
              <p:cNvSpPr/>
              <p:nvPr/>
            </p:nvSpPr>
            <p:spPr>
              <a:xfrm>
                <a:off x="8059310" y="1833166"/>
                <a:ext cx="19891" cy="99454"/>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07" name="Google Shape;507;p20"/>
              <p:cNvSpPr/>
              <p:nvPr/>
            </p:nvSpPr>
            <p:spPr>
              <a:xfrm>
                <a:off x="8059310" y="1974337"/>
                <a:ext cx="19891" cy="19891"/>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508" name="Google Shape;508;p20"/>
            <p:cNvSpPr/>
            <p:nvPr/>
          </p:nvSpPr>
          <p:spPr>
            <a:xfrm>
              <a:off x="7944847" y="1789294"/>
              <a:ext cx="248815" cy="248815"/>
            </a:xfrm>
            <a:custGeom>
              <a:rect b="b" l="l" r="r" t="t"/>
              <a:pathLst>
                <a:path extrusionOk="0" h="56872" w="56872">
                  <a:moveTo>
                    <a:pt x="50559" y="6313"/>
                  </a:moveTo>
                  <a:lnTo>
                    <a:pt x="50559" y="50559"/>
                  </a:lnTo>
                  <a:lnTo>
                    <a:pt x="6313" y="50559"/>
                  </a:lnTo>
                  <a:lnTo>
                    <a:pt x="6313" y="6313"/>
                  </a:lnTo>
                  <a:close/>
                  <a:moveTo>
                    <a:pt x="3167" y="1"/>
                  </a:moveTo>
                  <a:cubicBezTo>
                    <a:pt x="1423" y="1"/>
                    <a:pt x="1" y="1422"/>
                    <a:pt x="1" y="3166"/>
                  </a:cubicBezTo>
                  <a:lnTo>
                    <a:pt x="1" y="53706"/>
                  </a:lnTo>
                  <a:cubicBezTo>
                    <a:pt x="1" y="55450"/>
                    <a:pt x="1423" y="56871"/>
                    <a:pt x="3167" y="56871"/>
                  </a:cubicBezTo>
                  <a:lnTo>
                    <a:pt x="53706" y="56871"/>
                  </a:lnTo>
                  <a:cubicBezTo>
                    <a:pt x="55450" y="56871"/>
                    <a:pt x="56872" y="55450"/>
                    <a:pt x="56872" y="53706"/>
                  </a:cubicBezTo>
                  <a:lnTo>
                    <a:pt x="56872" y="3166"/>
                  </a:lnTo>
                  <a:cubicBezTo>
                    <a:pt x="56872" y="1422"/>
                    <a:pt x="55450" y="1"/>
                    <a:pt x="5370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9" name="Google Shape;509;p20"/>
          <p:cNvSpPr txBox="1"/>
          <p:nvPr>
            <p:ph type="title"/>
          </p:nvPr>
        </p:nvSpPr>
        <p:spPr>
          <a:xfrm>
            <a:off x="457200" y="411475"/>
            <a:ext cx="8229600" cy="39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GENERATING HEAT MAPS - TABLEAU</a:t>
            </a:r>
            <a:endParaRPr/>
          </a:p>
        </p:txBody>
      </p:sp>
      <p:sp>
        <p:nvSpPr>
          <p:cNvPr id="510" name="Google Shape;510;p20"/>
          <p:cNvSpPr/>
          <p:nvPr/>
        </p:nvSpPr>
        <p:spPr>
          <a:xfrm>
            <a:off x="7624820" y="3458340"/>
            <a:ext cx="259621" cy="259621"/>
          </a:xfrm>
          <a:custGeom>
            <a:rect b="b" l="l" r="r" t="t"/>
            <a:pathLst>
              <a:path extrusionOk="0" h="56872" w="56872">
                <a:moveTo>
                  <a:pt x="25270" y="6313"/>
                </a:moveTo>
                <a:lnTo>
                  <a:pt x="25270" y="9479"/>
                </a:lnTo>
                <a:cubicBezTo>
                  <a:pt x="25289" y="9612"/>
                  <a:pt x="25327" y="9745"/>
                  <a:pt x="25365" y="9858"/>
                </a:cubicBezTo>
                <a:cubicBezTo>
                  <a:pt x="20398" y="10730"/>
                  <a:pt x="16664" y="14901"/>
                  <a:pt x="16399" y="19924"/>
                </a:cubicBezTo>
                <a:cubicBezTo>
                  <a:pt x="16399" y="26465"/>
                  <a:pt x="22313" y="29100"/>
                  <a:pt x="27071" y="31204"/>
                </a:cubicBezTo>
                <a:cubicBezTo>
                  <a:pt x="31507" y="33175"/>
                  <a:pt x="34161" y="34540"/>
                  <a:pt x="34161" y="36948"/>
                </a:cubicBezTo>
                <a:cubicBezTo>
                  <a:pt x="34161" y="39185"/>
                  <a:pt x="31545" y="41080"/>
                  <a:pt x="28436" y="41080"/>
                </a:cubicBezTo>
                <a:cubicBezTo>
                  <a:pt x="25195" y="41080"/>
                  <a:pt x="22124" y="39185"/>
                  <a:pt x="22124" y="37194"/>
                </a:cubicBezTo>
                <a:cubicBezTo>
                  <a:pt x="22124" y="35450"/>
                  <a:pt x="20702" y="34028"/>
                  <a:pt x="18958" y="34028"/>
                </a:cubicBezTo>
                <a:cubicBezTo>
                  <a:pt x="17214" y="34028"/>
                  <a:pt x="15792" y="35450"/>
                  <a:pt x="15792" y="37194"/>
                </a:cubicBezTo>
                <a:cubicBezTo>
                  <a:pt x="16247" y="42313"/>
                  <a:pt x="20228" y="46426"/>
                  <a:pt x="25346" y="47052"/>
                </a:cubicBezTo>
                <a:cubicBezTo>
                  <a:pt x="25308" y="47166"/>
                  <a:pt x="25289" y="47279"/>
                  <a:pt x="25270" y="47393"/>
                </a:cubicBezTo>
                <a:lnTo>
                  <a:pt x="25270" y="50559"/>
                </a:lnTo>
                <a:lnTo>
                  <a:pt x="6313" y="50559"/>
                </a:lnTo>
                <a:lnTo>
                  <a:pt x="6313" y="6313"/>
                </a:lnTo>
                <a:close/>
                <a:moveTo>
                  <a:pt x="50559" y="6313"/>
                </a:moveTo>
                <a:lnTo>
                  <a:pt x="50559" y="50559"/>
                </a:lnTo>
                <a:lnTo>
                  <a:pt x="31602" y="50559"/>
                </a:lnTo>
                <a:lnTo>
                  <a:pt x="31602" y="47393"/>
                </a:lnTo>
                <a:cubicBezTo>
                  <a:pt x="31583" y="47260"/>
                  <a:pt x="31545" y="47128"/>
                  <a:pt x="31526" y="46995"/>
                </a:cubicBezTo>
                <a:cubicBezTo>
                  <a:pt x="36474" y="46142"/>
                  <a:pt x="40208" y="41971"/>
                  <a:pt x="40474" y="36948"/>
                </a:cubicBezTo>
                <a:cubicBezTo>
                  <a:pt x="40474" y="30256"/>
                  <a:pt x="34483" y="27583"/>
                  <a:pt x="29649" y="25441"/>
                </a:cubicBezTo>
                <a:cubicBezTo>
                  <a:pt x="25327" y="23507"/>
                  <a:pt x="22711" y="22199"/>
                  <a:pt x="22711" y="19924"/>
                </a:cubicBezTo>
                <a:cubicBezTo>
                  <a:pt x="22711" y="17669"/>
                  <a:pt x="25327" y="15792"/>
                  <a:pt x="28436" y="15792"/>
                </a:cubicBezTo>
                <a:cubicBezTo>
                  <a:pt x="31678" y="15792"/>
                  <a:pt x="34749" y="17687"/>
                  <a:pt x="34749" y="19678"/>
                </a:cubicBezTo>
                <a:cubicBezTo>
                  <a:pt x="34749" y="21422"/>
                  <a:pt x="36171" y="22844"/>
                  <a:pt x="37915" y="22844"/>
                </a:cubicBezTo>
                <a:cubicBezTo>
                  <a:pt x="39659" y="22844"/>
                  <a:pt x="41080" y="21422"/>
                  <a:pt x="41080" y="19678"/>
                </a:cubicBezTo>
                <a:cubicBezTo>
                  <a:pt x="40625" y="14560"/>
                  <a:pt x="36645" y="10446"/>
                  <a:pt x="31526" y="9820"/>
                </a:cubicBezTo>
                <a:cubicBezTo>
                  <a:pt x="31564" y="9707"/>
                  <a:pt x="31583" y="9593"/>
                  <a:pt x="31602" y="9479"/>
                </a:cubicBezTo>
                <a:lnTo>
                  <a:pt x="31602" y="6313"/>
                </a:lnTo>
                <a:close/>
                <a:moveTo>
                  <a:pt x="3167" y="1"/>
                </a:moveTo>
                <a:cubicBezTo>
                  <a:pt x="1423" y="1"/>
                  <a:pt x="1" y="1422"/>
                  <a:pt x="1" y="3166"/>
                </a:cubicBezTo>
                <a:lnTo>
                  <a:pt x="1" y="53706"/>
                </a:lnTo>
                <a:cubicBezTo>
                  <a:pt x="1" y="55450"/>
                  <a:pt x="1423" y="56871"/>
                  <a:pt x="3167" y="56871"/>
                </a:cubicBezTo>
                <a:lnTo>
                  <a:pt x="53706" y="56871"/>
                </a:lnTo>
                <a:cubicBezTo>
                  <a:pt x="55450" y="56871"/>
                  <a:pt x="56872" y="55450"/>
                  <a:pt x="56872" y="53706"/>
                </a:cubicBezTo>
                <a:lnTo>
                  <a:pt x="56872" y="3166"/>
                </a:lnTo>
                <a:cubicBezTo>
                  <a:pt x="56872" y="1422"/>
                  <a:pt x="55450" y="1"/>
                  <a:pt x="5370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20"/>
          <p:cNvSpPr/>
          <p:nvPr/>
        </p:nvSpPr>
        <p:spPr>
          <a:xfrm>
            <a:off x="7624825" y="2056850"/>
            <a:ext cx="169853" cy="24776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4</a:t>
            </a:r>
          </a:p>
        </p:txBody>
      </p:sp>
      <p:sp>
        <p:nvSpPr>
          <p:cNvPr id="512" name="Google Shape;512;p20"/>
          <p:cNvSpPr txBox="1"/>
          <p:nvPr/>
        </p:nvSpPr>
        <p:spPr>
          <a:xfrm flipH="1">
            <a:off x="6404250" y="2473550"/>
            <a:ext cx="2690400" cy="400200"/>
          </a:xfrm>
          <a:prstGeom prst="rect">
            <a:avLst/>
          </a:prstGeom>
          <a:noFill/>
          <a:ln>
            <a:noFill/>
          </a:ln>
        </p:spPr>
        <p:txBody>
          <a:bodyPr anchorCtr="0" anchor="ctr" bIns="91425" lIns="91425" spcFirstLastPara="1" rIns="91425" wrap="square" tIns="91425">
            <a:spAutoFit/>
          </a:bodyPr>
          <a:lstStyle/>
          <a:p>
            <a:pPr indent="0" lvl="0" marL="0" marR="0" rtl="0" algn="just">
              <a:lnSpc>
                <a:spcPct val="200000"/>
              </a:lnSpc>
              <a:spcBef>
                <a:spcPts val="0"/>
              </a:spcBef>
              <a:spcAft>
                <a:spcPts val="1200"/>
              </a:spcAft>
              <a:buClr>
                <a:srgbClr val="000000"/>
              </a:buClr>
              <a:buSzPts val="1400"/>
              <a:buFont typeface="Arial"/>
              <a:buNone/>
            </a:pPr>
            <a:r>
              <a:rPr b="0" i="0" lang="en" sz="1400" u="none" cap="none" strike="noStrike">
                <a:solidFill>
                  <a:srgbClr val="24292E"/>
                </a:solidFill>
                <a:latin typeface="Fira Sans Medium"/>
                <a:ea typeface="Fira Sans Medium"/>
                <a:cs typeface="Fira Sans Medium"/>
                <a:sym typeface="Fira Sans Medium"/>
              </a:rPr>
              <a:t>I-205 SB SATURDAY vs SUNDAY</a:t>
            </a:r>
            <a:endParaRPr b="0" i="0" sz="1400" u="none" cap="none" strike="noStrike">
              <a:solidFill>
                <a:srgbClr val="24292E"/>
              </a:solidFill>
              <a:latin typeface="Fira Sans Medium"/>
              <a:ea typeface="Fira Sans Medium"/>
              <a:cs typeface="Fira Sans Medium"/>
              <a:sym typeface="Fira Sans Medium"/>
            </a:endParaRPr>
          </a:p>
        </p:txBody>
      </p:sp>
      <p:sp>
        <p:nvSpPr>
          <p:cNvPr id="513" name="Google Shape;513;p20"/>
          <p:cNvSpPr txBox="1"/>
          <p:nvPr/>
        </p:nvSpPr>
        <p:spPr>
          <a:xfrm flipH="1">
            <a:off x="3027069" y="4153075"/>
            <a:ext cx="2282400" cy="384900"/>
          </a:xfrm>
          <a:prstGeom prst="rect">
            <a:avLst/>
          </a:prstGeom>
          <a:noFill/>
          <a:ln>
            <a:noFill/>
          </a:ln>
        </p:spPr>
        <p:txBody>
          <a:bodyPr anchorCtr="0" anchor="ctr" bIns="91425" lIns="91425" spcFirstLastPara="1" rIns="91425" wrap="square" tIns="91425">
            <a:spAutoFit/>
          </a:bodyPr>
          <a:lstStyle/>
          <a:p>
            <a:pPr indent="0" lvl="0" marL="0" marR="0" rtl="0" algn="ctr">
              <a:lnSpc>
                <a:spcPct val="200000"/>
              </a:lnSpc>
              <a:spcBef>
                <a:spcPts val="0"/>
              </a:spcBef>
              <a:spcAft>
                <a:spcPts val="1200"/>
              </a:spcAft>
              <a:buClr>
                <a:srgbClr val="000000"/>
              </a:buClr>
              <a:buSzPts val="1300"/>
              <a:buFont typeface="Arial"/>
              <a:buNone/>
            </a:pPr>
            <a:r>
              <a:rPr b="0" i="0" lang="en" sz="1300" u="none" cap="none" strike="noStrike">
                <a:solidFill>
                  <a:srgbClr val="24292E"/>
                </a:solidFill>
                <a:latin typeface="Fira Sans Medium"/>
                <a:ea typeface="Fira Sans Medium"/>
                <a:cs typeface="Fira Sans Medium"/>
                <a:sym typeface="Fira Sans Medium"/>
              </a:rPr>
              <a:t>Description from the image</a:t>
            </a:r>
            <a:endParaRPr b="0" i="0" sz="1300" u="none" cap="none" strike="noStrike">
              <a:solidFill>
                <a:srgbClr val="24292E"/>
              </a:solidFill>
              <a:latin typeface="Fira Sans Medium"/>
              <a:ea typeface="Fira Sans Medium"/>
              <a:cs typeface="Fira Sans Medium"/>
              <a:sym typeface="Fira Sans Medium"/>
            </a:endParaRPr>
          </a:p>
        </p:txBody>
      </p:sp>
      <p:pic>
        <p:nvPicPr>
          <p:cNvPr id="514" name="Google Shape;514;p20"/>
          <p:cNvPicPr preferRelativeResize="0"/>
          <p:nvPr/>
        </p:nvPicPr>
        <p:blipFill rotWithShape="1">
          <a:blip r:embed="rId3">
            <a:alphaModFix/>
          </a:blip>
          <a:srcRect b="0" l="0" r="0" t="0"/>
          <a:stretch/>
        </p:blipFill>
        <p:spPr>
          <a:xfrm>
            <a:off x="380500" y="1176138"/>
            <a:ext cx="5788444" cy="2518162"/>
          </a:xfrm>
          <a:prstGeom prst="rect">
            <a:avLst/>
          </a:prstGeom>
          <a:noFill/>
          <a:ln>
            <a:noFill/>
          </a:ln>
        </p:spPr>
      </p:pic>
      <p:pic>
        <p:nvPicPr>
          <p:cNvPr id="515" name="Google Shape;515;p20"/>
          <p:cNvPicPr preferRelativeResize="0"/>
          <p:nvPr/>
        </p:nvPicPr>
        <p:blipFill rotWithShape="1">
          <a:blip r:embed="rId4">
            <a:alphaModFix/>
          </a:blip>
          <a:srcRect b="0" l="0" r="0" t="0"/>
          <a:stretch/>
        </p:blipFill>
        <p:spPr>
          <a:xfrm>
            <a:off x="0" y="1244625"/>
            <a:ext cx="6404249" cy="273627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grpSp>
        <p:nvGrpSpPr>
          <p:cNvPr id="520" name="Google Shape;520;p23"/>
          <p:cNvGrpSpPr/>
          <p:nvPr/>
        </p:nvGrpSpPr>
        <p:grpSpPr>
          <a:xfrm>
            <a:off x="7625047" y="1640144"/>
            <a:ext cx="248815" cy="248815"/>
            <a:chOff x="7944847" y="1789294"/>
            <a:chExt cx="248815" cy="248815"/>
          </a:xfrm>
        </p:grpSpPr>
        <p:grpSp>
          <p:nvGrpSpPr>
            <p:cNvPr id="521" name="Google Shape;521;p23"/>
            <p:cNvGrpSpPr/>
            <p:nvPr/>
          </p:nvGrpSpPr>
          <p:grpSpPr>
            <a:xfrm>
              <a:off x="8059310" y="1833166"/>
              <a:ext cx="19891" cy="161062"/>
              <a:chOff x="8059310" y="1833166"/>
              <a:chExt cx="19891" cy="161062"/>
            </a:xfrm>
          </p:grpSpPr>
          <p:sp>
            <p:nvSpPr>
              <p:cNvPr id="522" name="Google Shape;522;p23"/>
              <p:cNvSpPr/>
              <p:nvPr/>
            </p:nvSpPr>
            <p:spPr>
              <a:xfrm>
                <a:off x="8059310" y="1833166"/>
                <a:ext cx="19891" cy="99454"/>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23" name="Google Shape;523;p23"/>
              <p:cNvSpPr/>
              <p:nvPr/>
            </p:nvSpPr>
            <p:spPr>
              <a:xfrm>
                <a:off x="8059310" y="1974337"/>
                <a:ext cx="19891" cy="19891"/>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524" name="Google Shape;524;p23"/>
            <p:cNvSpPr/>
            <p:nvPr/>
          </p:nvSpPr>
          <p:spPr>
            <a:xfrm>
              <a:off x="7944847" y="1789294"/>
              <a:ext cx="248815" cy="248815"/>
            </a:xfrm>
            <a:custGeom>
              <a:rect b="b" l="l" r="r" t="t"/>
              <a:pathLst>
                <a:path extrusionOk="0" h="56872" w="56872">
                  <a:moveTo>
                    <a:pt x="50559" y="6313"/>
                  </a:moveTo>
                  <a:lnTo>
                    <a:pt x="50559" y="50559"/>
                  </a:lnTo>
                  <a:lnTo>
                    <a:pt x="6313" y="50559"/>
                  </a:lnTo>
                  <a:lnTo>
                    <a:pt x="6313" y="6313"/>
                  </a:lnTo>
                  <a:close/>
                  <a:moveTo>
                    <a:pt x="3167" y="1"/>
                  </a:moveTo>
                  <a:cubicBezTo>
                    <a:pt x="1423" y="1"/>
                    <a:pt x="1" y="1422"/>
                    <a:pt x="1" y="3166"/>
                  </a:cubicBezTo>
                  <a:lnTo>
                    <a:pt x="1" y="53706"/>
                  </a:lnTo>
                  <a:cubicBezTo>
                    <a:pt x="1" y="55450"/>
                    <a:pt x="1423" y="56871"/>
                    <a:pt x="3167" y="56871"/>
                  </a:cubicBezTo>
                  <a:lnTo>
                    <a:pt x="53706" y="56871"/>
                  </a:lnTo>
                  <a:cubicBezTo>
                    <a:pt x="55450" y="56871"/>
                    <a:pt x="56872" y="55450"/>
                    <a:pt x="56872" y="53706"/>
                  </a:cubicBezTo>
                  <a:lnTo>
                    <a:pt x="56872" y="3166"/>
                  </a:lnTo>
                  <a:cubicBezTo>
                    <a:pt x="56872" y="1422"/>
                    <a:pt x="55450" y="1"/>
                    <a:pt x="5370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5" name="Google Shape;525;p23"/>
          <p:cNvSpPr txBox="1"/>
          <p:nvPr>
            <p:ph type="title"/>
          </p:nvPr>
        </p:nvSpPr>
        <p:spPr>
          <a:xfrm>
            <a:off x="457200" y="411475"/>
            <a:ext cx="8229600" cy="39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GENERATING HEAT MAPS - TABLEAU</a:t>
            </a:r>
            <a:endParaRPr/>
          </a:p>
        </p:txBody>
      </p:sp>
      <p:sp>
        <p:nvSpPr>
          <p:cNvPr id="526" name="Google Shape;526;p23"/>
          <p:cNvSpPr/>
          <p:nvPr/>
        </p:nvSpPr>
        <p:spPr>
          <a:xfrm>
            <a:off x="7624820" y="3458340"/>
            <a:ext cx="259621" cy="259621"/>
          </a:xfrm>
          <a:custGeom>
            <a:rect b="b" l="l" r="r" t="t"/>
            <a:pathLst>
              <a:path extrusionOk="0" h="56872" w="56872">
                <a:moveTo>
                  <a:pt x="25270" y="6313"/>
                </a:moveTo>
                <a:lnTo>
                  <a:pt x="25270" y="9479"/>
                </a:lnTo>
                <a:cubicBezTo>
                  <a:pt x="25289" y="9612"/>
                  <a:pt x="25327" y="9745"/>
                  <a:pt x="25365" y="9858"/>
                </a:cubicBezTo>
                <a:cubicBezTo>
                  <a:pt x="20398" y="10730"/>
                  <a:pt x="16664" y="14901"/>
                  <a:pt x="16399" y="19924"/>
                </a:cubicBezTo>
                <a:cubicBezTo>
                  <a:pt x="16399" y="26465"/>
                  <a:pt x="22313" y="29100"/>
                  <a:pt x="27071" y="31204"/>
                </a:cubicBezTo>
                <a:cubicBezTo>
                  <a:pt x="31507" y="33175"/>
                  <a:pt x="34161" y="34540"/>
                  <a:pt x="34161" y="36948"/>
                </a:cubicBezTo>
                <a:cubicBezTo>
                  <a:pt x="34161" y="39185"/>
                  <a:pt x="31545" y="41080"/>
                  <a:pt x="28436" y="41080"/>
                </a:cubicBezTo>
                <a:cubicBezTo>
                  <a:pt x="25195" y="41080"/>
                  <a:pt x="22124" y="39185"/>
                  <a:pt x="22124" y="37194"/>
                </a:cubicBezTo>
                <a:cubicBezTo>
                  <a:pt x="22124" y="35450"/>
                  <a:pt x="20702" y="34028"/>
                  <a:pt x="18958" y="34028"/>
                </a:cubicBezTo>
                <a:cubicBezTo>
                  <a:pt x="17214" y="34028"/>
                  <a:pt x="15792" y="35450"/>
                  <a:pt x="15792" y="37194"/>
                </a:cubicBezTo>
                <a:cubicBezTo>
                  <a:pt x="16247" y="42313"/>
                  <a:pt x="20228" y="46426"/>
                  <a:pt x="25346" y="47052"/>
                </a:cubicBezTo>
                <a:cubicBezTo>
                  <a:pt x="25308" y="47166"/>
                  <a:pt x="25289" y="47279"/>
                  <a:pt x="25270" y="47393"/>
                </a:cubicBezTo>
                <a:lnTo>
                  <a:pt x="25270" y="50559"/>
                </a:lnTo>
                <a:lnTo>
                  <a:pt x="6313" y="50559"/>
                </a:lnTo>
                <a:lnTo>
                  <a:pt x="6313" y="6313"/>
                </a:lnTo>
                <a:close/>
                <a:moveTo>
                  <a:pt x="50559" y="6313"/>
                </a:moveTo>
                <a:lnTo>
                  <a:pt x="50559" y="50559"/>
                </a:lnTo>
                <a:lnTo>
                  <a:pt x="31602" y="50559"/>
                </a:lnTo>
                <a:lnTo>
                  <a:pt x="31602" y="47393"/>
                </a:lnTo>
                <a:cubicBezTo>
                  <a:pt x="31583" y="47260"/>
                  <a:pt x="31545" y="47128"/>
                  <a:pt x="31526" y="46995"/>
                </a:cubicBezTo>
                <a:cubicBezTo>
                  <a:pt x="36474" y="46142"/>
                  <a:pt x="40208" y="41971"/>
                  <a:pt x="40474" y="36948"/>
                </a:cubicBezTo>
                <a:cubicBezTo>
                  <a:pt x="40474" y="30256"/>
                  <a:pt x="34483" y="27583"/>
                  <a:pt x="29649" y="25441"/>
                </a:cubicBezTo>
                <a:cubicBezTo>
                  <a:pt x="25327" y="23507"/>
                  <a:pt x="22711" y="22199"/>
                  <a:pt x="22711" y="19924"/>
                </a:cubicBezTo>
                <a:cubicBezTo>
                  <a:pt x="22711" y="17669"/>
                  <a:pt x="25327" y="15792"/>
                  <a:pt x="28436" y="15792"/>
                </a:cubicBezTo>
                <a:cubicBezTo>
                  <a:pt x="31678" y="15792"/>
                  <a:pt x="34749" y="17687"/>
                  <a:pt x="34749" y="19678"/>
                </a:cubicBezTo>
                <a:cubicBezTo>
                  <a:pt x="34749" y="21422"/>
                  <a:pt x="36171" y="22844"/>
                  <a:pt x="37915" y="22844"/>
                </a:cubicBezTo>
                <a:cubicBezTo>
                  <a:pt x="39659" y="22844"/>
                  <a:pt x="41080" y="21422"/>
                  <a:pt x="41080" y="19678"/>
                </a:cubicBezTo>
                <a:cubicBezTo>
                  <a:pt x="40625" y="14560"/>
                  <a:pt x="36645" y="10446"/>
                  <a:pt x="31526" y="9820"/>
                </a:cubicBezTo>
                <a:cubicBezTo>
                  <a:pt x="31564" y="9707"/>
                  <a:pt x="31583" y="9593"/>
                  <a:pt x="31602" y="9479"/>
                </a:cubicBezTo>
                <a:lnTo>
                  <a:pt x="31602" y="6313"/>
                </a:lnTo>
                <a:close/>
                <a:moveTo>
                  <a:pt x="3167" y="1"/>
                </a:moveTo>
                <a:cubicBezTo>
                  <a:pt x="1423" y="1"/>
                  <a:pt x="1" y="1422"/>
                  <a:pt x="1" y="3166"/>
                </a:cubicBezTo>
                <a:lnTo>
                  <a:pt x="1" y="53706"/>
                </a:lnTo>
                <a:cubicBezTo>
                  <a:pt x="1" y="55450"/>
                  <a:pt x="1423" y="56871"/>
                  <a:pt x="3167" y="56871"/>
                </a:cubicBezTo>
                <a:lnTo>
                  <a:pt x="53706" y="56871"/>
                </a:lnTo>
                <a:cubicBezTo>
                  <a:pt x="55450" y="56871"/>
                  <a:pt x="56872" y="55450"/>
                  <a:pt x="56872" y="53706"/>
                </a:cubicBezTo>
                <a:lnTo>
                  <a:pt x="56872" y="3166"/>
                </a:lnTo>
                <a:cubicBezTo>
                  <a:pt x="56872" y="1422"/>
                  <a:pt x="55450" y="1"/>
                  <a:pt x="5370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23"/>
          <p:cNvSpPr/>
          <p:nvPr/>
        </p:nvSpPr>
        <p:spPr>
          <a:xfrm>
            <a:off x="761846" y="1431300"/>
            <a:ext cx="259625" cy="25960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5</a:t>
            </a:r>
          </a:p>
        </p:txBody>
      </p:sp>
      <p:sp>
        <p:nvSpPr>
          <p:cNvPr id="528" name="Google Shape;528;p23"/>
          <p:cNvSpPr txBox="1"/>
          <p:nvPr/>
        </p:nvSpPr>
        <p:spPr>
          <a:xfrm flipH="1">
            <a:off x="989688" y="1368650"/>
            <a:ext cx="4216800" cy="384900"/>
          </a:xfrm>
          <a:prstGeom prst="rect">
            <a:avLst/>
          </a:prstGeom>
          <a:noFill/>
          <a:ln>
            <a:noFill/>
          </a:ln>
        </p:spPr>
        <p:txBody>
          <a:bodyPr anchorCtr="0" anchor="ctr" bIns="91425" lIns="91425" spcFirstLastPara="1" rIns="91425" wrap="square" tIns="91425">
            <a:spAutoFit/>
          </a:bodyPr>
          <a:lstStyle/>
          <a:p>
            <a:pPr indent="0" lvl="0" marL="0" marR="0" rtl="0" algn="just">
              <a:lnSpc>
                <a:spcPct val="200000"/>
              </a:lnSpc>
              <a:spcBef>
                <a:spcPts val="0"/>
              </a:spcBef>
              <a:spcAft>
                <a:spcPts val="1200"/>
              </a:spcAft>
              <a:buClr>
                <a:srgbClr val="000000"/>
              </a:buClr>
              <a:buSzPts val="1300"/>
              <a:buFont typeface="Arial"/>
              <a:buNone/>
            </a:pPr>
            <a:r>
              <a:rPr b="0" i="0" lang="en" sz="1300" u="none" cap="none" strike="noStrike">
                <a:solidFill>
                  <a:srgbClr val="24292E"/>
                </a:solidFill>
                <a:latin typeface="Fira Sans Medium"/>
                <a:ea typeface="Fira Sans Medium"/>
                <a:cs typeface="Fira Sans Medium"/>
                <a:sym typeface="Fira Sans Medium"/>
              </a:rPr>
              <a:t>MAXIMUM LANES AFFECTED</a:t>
            </a:r>
            <a:endParaRPr b="0" i="0" sz="1300" u="none" cap="none" strike="noStrike">
              <a:solidFill>
                <a:srgbClr val="24292E"/>
              </a:solidFill>
              <a:latin typeface="Fira Sans Medium"/>
              <a:ea typeface="Fira Sans Medium"/>
              <a:cs typeface="Fira Sans Medium"/>
              <a:sym typeface="Fira Sans Medium"/>
            </a:endParaRPr>
          </a:p>
        </p:txBody>
      </p:sp>
      <p:pic>
        <p:nvPicPr>
          <p:cNvPr id="529" name="Google Shape;529;p23"/>
          <p:cNvPicPr preferRelativeResize="0"/>
          <p:nvPr/>
        </p:nvPicPr>
        <p:blipFill rotWithShape="1">
          <a:blip r:embed="rId3">
            <a:alphaModFix/>
          </a:blip>
          <a:srcRect b="0" l="0" r="0" t="0"/>
          <a:stretch/>
        </p:blipFill>
        <p:spPr>
          <a:xfrm>
            <a:off x="4733175" y="1368650"/>
            <a:ext cx="4064057" cy="3421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grpSp>
        <p:nvGrpSpPr>
          <p:cNvPr id="534" name="Google Shape;534;p22"/>
          <p:cNvGrpSpPr/>
          <p:nvPr/>
        </p:nvGrpSpPr>
        <p:grpSpPr>
          <a:xfrm>
            <a:off x="7625047" y="1640144"/>
            <a:ext cx="248815" cy="248815"/>
            <a:chOff x="7944847" y="1789294"/>
            <a:chExt cx="248815" cy="248815"/>
          </a:xfrm>
        </p:grpSpPr>
        <p:grpSp>
          <p:nvGrpSpPr>
            <p:cNvPr id="535" name="Google Shape;535;p22"/>
            <p:cNvGrpSpPr/>
            <p:nvPr/>
          </p:nvGrpSpPr>
          <p:grpSpPr>
            <a:xfrm>
              <a:off x="8059310" y="1833166"/>
              <a:ext cx="19891" cy="161062"/>
              <a:chOff x="8059310" y="1833166"/>
              <a:chExt cx="19891" cy="161062"/>
            </a:xfrm>
          </p:grpSpPr>
          <p:sp>
            <p:nvSpPr>
              <p:cNvPr id="536" name="Google Shape;536;p22"/>
              <p:cNvSpPr/>
              <p:nvPr/>
            </p:nvSpPr>
            <p:spPr>
              <a:xfrm>
                <a:off x="8059310" y="1833166"/>
                <a:ext cx="19891" cy="99454"/>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37" name="Google Shape;537;p22"/>
              <p:cNvSpPr/>
              <p:nvPr/>
            </p:nvSpPr>
            <p:spPr>
              <a:xfrm>
                <a:off x="8059310" y="1974337"/>
                <a:ext cx="19891" cy="19891"/>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538" name="Google Shape;538;p22"/>
            <p:cNvSpPr/>
            <p:nvPr/>
          </p:nvSpPr>
          <p:spPr>
            <a:xfrm>
              <a:off x="7944847" y="1789294"/>
              <a:ext cx="248815" cy="248815"/>
            </a:xfrm>
            <a:custGeom>
              <a:rect b="b" l="l" r="r" t="t"/>
              <a:pathLst>
                <a:path extrusionOk="0" h="56872" w="56872">
                  <a:moveTo>
                    <a:pt x="50559" y="6313"/>
                  </a:moveTo>
                  <a:lnTo>
                    <a:pt x="50559" y="50559"/>
                  </a:lnTo>
                  <a:lnTo>
                    <a:pt x="6313" y="50559"/>
                  </a:lnTo>
                  <a:lnTo>
                    <a:pt x="6313" y="6313"/>
                  </a:lnTo>
                  <a:close/>
                  <a:moveTo>
                    <a:pt x="3167" y="1"/>
                  </a:moveTo>
                  <a:cubicBezTo>
                    <a:pt x="1423" y="1"/>
                    <a:pt x="1" y="1422"/>
                    <a:pt x="1" y="3166"/>
                  </a:cubicBezTo>
                  <a:lnTo>
                    <a:pt x="1" y="53706"/>
                  </a:lnTo>
                  <a:cubicBezTo>
                    <a:pt x="1" y="55450"/>
                    <a:pt x="1423" y="56871"/>
                    <a:pt x="3167" y="56871"/>
                  </a:cubicBezTo>
                  <a:lnTo>
                    <a:pt x="53706" y="56871"/>
                  </a:lnTo>
                  <a:cubicBezTo>
                    <a:pt x="55450" y="56871"/>
                    <a:pt x="56872" y="55450"/>
                    <a:pt x="56872" y="53706"/>
                  </a:cubicBezTo>
                  <a:lnTo>
                    <a:pt x="56872" y="3166"/>
                  </a:lnTo>
                  <a:cubicBezTo>
                    <a:pt x="56872" y="1422"/>
                    <a:pt x="55450" y="1"/>
                    <a:pt x="5370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9" name="Google Shape;539;p22"/>
          <p:cNvSpPr txBox="1"/>
          <p:nvPr>
            <p:ph type="title"/>
          </p:nvPr>
        </p:nvSpPr>
        <p:spPr>
          <a:xfrm>
            <a:off x="457200" y="411475"/>
            <a:ext cx="8229600" cy="39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GENERATING HEAT MAPS - TABLEAU</a:t>
            </a:r>
            <a:endParaRPr/>
          </a:p>
        </p:txBody>
      </p:sp>
      <p:sp>
        <p:nvSpPr>
          <p:cNvPr id="540" name="Google Shape;540;p22"/>
          <p:cNvSpPr/>
          <p:nvPr/>
        </p:nvSpPr>
        <p:spPr>
          <a:xfrm>
            <a:off x="7624820" y="3458340"/>
            <a:ext cx="259621" cy="259621"/>
          </a:xfrm>
          <a:custGeom>
            <a:rect b="b" l="l" r="r" t="t"/>
            <a:pathLst>
              <a:path extrusionOk="0" h="56872" w="56872">
                <a:moveTo>
                  <a:pt x="25270" y="6313"/>
                </a:moveTo>
                <a:lnTo>
                  <a:pt x="25270" y="9479"/>
                </a:lnTo>
                <a:cubicBezTo>
                  <a:pt x="25289" y="9612"/>
                  <a:pt x="25327" y="9745"/>
                  <a:pt x="25365" y="9858"/>
                </a:cubicBezTo>
                <a:cubicBezTo>
                  <a:pt x="20398" y="10730"/>
                  <a:pt x="16664" y="14901"/>
                  <a:pt x="16399" y="19924"/>
                </a:cubicBezTo>
                <a:cubicBezTo>
                  <a:pt x="16399" y="26465"/>
                  <a:pt x="22313" y="29100"/>
                  <a:pt x="27071" y="31204"/>
                </a:cubicBezTo>
                <a:cubicBezTo>
                  <a:pt x="31507" y="33175"/>
                  <a:pt x="34161" y="34540"/>
                  <a:pt x="34161" y="36948"/>
                </a:cubicBezTo>
                <a:cubicBezTo>
                  <a:pt x="34161" y="39185"/>
                  <a:pt x="31545" y="41080"/>
                  <a:pt x="28436" y="41080"/>
                </a:cubicBezTo>
                <a:cubicBezTo>
                  <a:pt x="25195" y="41080"/>
                  <a:pt x="22124" y="39185"/>
                  <a:pt x="22124" y="37194"/>
                </a:cubicBezTo>
                <a:cubicBezTo>
                  <a:pt x="22124" y="35450"/>
                  <a:pt x="20702" y="34028"/>
                  <a:pt x="18958" y="34028"/>
                </a:cubicBezTo>
                <a:cubicBezTo>
                  <a:pt x="17214" y="34028"/>
                  <a:pt x="15792" y="35450"/>
                  <a:pt x="15792" y="37194"/>
                </a:cubicBezTo>
                <a:cubicBezTo>
                  <a:pt x="16247" y="42313"/>
                  <a:pt x="20228" y="46426"/>
                  <a:pt x="25346" y="47052"/>
                </a:cubicBezTo>
                <a:cubicBezTo>
                  <a:pt x="25308" y="47166"/>
                  <a:pt x="25289" y="47279"/>
                  <a:pt x="25270" y="47393"/>
                </a:cubicBezTo>
                <a:lnTo>
                  <a:pt x="25270" y="50559"/>
                </a:lnTo>
                <a:lnTo>
                  <a:pt x="6313" y="50559"/>
                </a:lnTo>
                <a:lnTo>
                  <a:pt x="6313" y="6313"/>
                </a:lnTo>
                <a:close/>
                <a:moveTo>
                  <a:pt x="50559" y="6313"/>
                </a:moveTo>
                <a:lnTo>
                  <a:pt x="50559" y="50559"/>
                </a:lnTo>
                <a:lnTo>
                  <a:pt x="31602" y="50559"/>
                </a:lnTo>
                <a:lnTo>
                  <a:pt x="31602" y="47393"/>
                </a:lnTo>
                <a:cubicBezTo>
                  <a:pt x="31583" y="47260"/>
                  <a:pt x="31545" y="47128"/>
                  <a:pt x="31526" y="46995"/>
                </a:cubicBezTo>
                <a:cubicBezTo>
                  <a:pt x="36474" y="46142"/>
                  <a:pt x="40208" y="41971"/>
                  <a:pt x="40474" y="36948"/>
                </a:cubicBezTo>
                <a:cubicBezTo>
                  <a:pt x="40474" y="30256"/>
                  <a:pt x="34483" y="27583"/>
                  <a:pt x="29649" y="25441"/>
                </a:cubicBezTo>
                <a:cubicBezTo>
                  <a:pt x="25327" y="23507"/>
                  <a:pt x="22711" y="22199"/>
                  <a:pt x="22711" y="19924"/>
                </a:cubicBezTo>
                <a:cubicBezTo>
                  <a:pt x="22711" y="17669"/>
                  <a:pt x="25327" y="15792"/>
                  <a:pt x="28436" y="15792"/>
                </a:cubicBezTo>
                <a:cubicBezTo>
                  <a:pt x="31678" y="15792"/>
                  <a:pt x="34749" y="17687"/>
                  <a:pt x="34749" y="19678"/>
                </a:cubicBezTo>
                <a:cubicBezTo>
                  <a:pt x="34749" y="21422"/>
                  <a:pt x="36171" y="22844"/>
                  <a:pt x="37915" y="22844"/>
                </a:cubicBezTo>
                <a:cubicBezTo>
                  <a:pt x="39659" y="22844"/>
                  <a:pt x="41080" y="21422"/>
                  <a:pt x="41080" y="19678"/>
                </a:cubicBezTo>
                <a:cubicBezTo>
                  <a:pt x="40625" y="14560"/>
                  <a:pt x="36645" y="10446"/>
                  <a:pt x="31526" y="9820"/>
                </a:cubicBezTo>
                <a:cubicBezTo>
                  <a:pt x="31564" y="9707"/>
                  <a:pt x="31583" y="9593"/>
                  <a:pt x="31602" y="9479"/>
                </a:cubicBezTo>
                <a:lnTo>
                  <a:pt x="31602" y="6313"/>
                </a:lnTo>
                <a:close/>
                <a:moveTo>
                  <a:pt x="3167" y="1"/>
                </a:moveTo>
                <a:cubicBezTo>
                  <a:pt x="1423" y="1"/>
                  <a:pt x="1" y="1422"/>
                  <a:pt x="1" y="3166"/>
                </a:cubicBezTo>
                <a:lnTo>
                  <a:pt x="1" y="53706"/>
                </a:lnTo>
                <a:cubicBezTo>
                  <a:pt x="1" y="55450"/>
                  <a:pt x="1423" y="56871"/>
                  <a:pt x="3167" y="56871"/>
                </a:cubicBezTo>
                <a:lnTo>
                  <a:pt x="53706" y="56871"/>
                </a:lnTo>
                <a:cubicBezTo>
                  <a:pt x="55450" y="56871"/>
                  <a:pt x="56872" y="55450"/>
                  <a:pt x="56872" y="53706"/>
                </a:cubicBezTo>
                <a:lnTo>
                  <a:pt x="56872" y="3166"/>
                </a:lnTo>
                <a:cubicBezTo>
                  <a:pt x="56872" y="1422"/>
                  <a:pt x="55450" y="1"/>
                  <a:pt x="5370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22"/>
          <p:cNvSpPr/>
          <p:nvPr/>
        </p:nvSpPr>
        <p:spPr>
          <a:xfrm>
            <a:off x="761854" y="1431300"/>
            <a:ext cx="176217" cy="25401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6</a:t>
            </a:r>
          </a:p>
        </p:txBody>
      </p:sp>
      <p:sp>
        <p:nvSpPr>
          <p:cNvPr id="542" name="Google Shape;542;p22"/>
          <p:cNvSpPr txBox="1"/>
          <p:nvPr/>
        </p:nvSpPr>
        <p:spPr>
          <a:xfrm flipH="1">
            <a:off x="989688" y="1368650"/>
            <a:ext cx="4216800" cy="384900"/>
          </a:xfrm>
          <a:prstGeom prst="rect">
            <a:avLst/>
          </a:prstGeom>
          <a:noFill/>
          <a:ln>
            <a:noFill/>
          </a:ln>
        </p:spPr>
        <p:txBody>
          <a:bodyPr anchorCtr="0" anchor="ctr" bIns="91425" lIns="91425" spcFirstLastPara="1" rIns="91425" wrap="square" tIns="91425">
            <a:spAutoFit/>
          </a:bodyPr>
          <a:lstStyle/>
          <a:p>
            <a:pPr indent="0" lvl="0" marL="0" marR="0" rtl="0" algn="just">
              <a:lnSpc>
                <a:spcPct val="200000"/>
              </a:lnSpc>
              <a:spcBef>
                <a:spcPts val="0"/>
              </a:spcBef>
              <a:spcAft>
                <a:spcPts val="1200"/>
              </a:spcAft>
              <a:buClr>
                <a:srgbClr val="000000"/>
              </a:buClr>
              <a:buSzPts val="1300"/>
              <a:buFont typeface="Arial"/>
              <a:buNone/>
            </a:pPr>
            <a:r>
              <a:rPr b="0" i="0" lang="en" sz="1300" u="none" cap="none" strike="noStrike">
                <a:solidFill>
                  <a:srgbClr val="24292E"/>
                </a:solidFill>
                <a:latin typeface="Fira Sans Medium"/>
                <a:ea typeface="Fira Sans Medium"/>
                <a:cs typeface="Fira Sans Medium"/>
                <a:sym typeface="Fira Sans Medium"/>
              </a:rPr>
              <a:t>INCIDENT MILEPOST</a:t>
            </a:r>
            <a:endParaRPr b="0" i="0" sz="1300" u="none" cap="none" strike="noStrike">
              <a:solidFill>
                <a:srgbClr val="24292E"/>
              </a:solidFill>
              <a:latin typeface="Fira Sans Medium"/>
              <a:ea typeface="Fira Sans Medium"/>
              <a:cs typeface="Fira Sans Medium"/>
              <a:sym typeface="Fira Sans Medium"/>
            </a:endParaRPr>
          </a:p>
        </p:txBody>
      </p:sp>
      <p:pic>
        <p:nvPicPr>
          <p:cNvPr id="543" name="Google Shape;543;p22"/>
          <p:cNvPicPr preferRelativeResize="0"/>
          <p:nvPr/>
        </p:nvPicPr>
        <p:blipFill rotWithShape="1">
          <a:blip r:embed="rId3">
            <a:alphaModFix/>
          </a:blip>
          <a:srcRect b="0" l="0" r="0" t="0"/>
          <a:stretch/>
        </p:blipFill>
        <p:spPr>
          <a:xfrm>
            <a:off x="660200" y="1888950"/>
            <a:ext cx="7953251" cy="30089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2"/>
          <p:cNvSpPr txBox="1"/>
          <p:nvPr/>
        </p:nvSpPr>
        <p:spPr>
          <a:xfrm>
            <a:off x="2646500" y="3791325"/>
            <a:ext cx="6040200" cy="452100"/>
          </a:xfrm>
          <a:prstGeom prst="rect">
            <a:avLst/>
          </a:prstGeom>
          <a:noFill/>
          <a:ln>
            <a:noFill/>
          </a:ln>
        </p:spPr>
        <p:txBody>
          <a:bodyPr anchorCtr="0" anchor="ctr" bIns="91425" lIns="91425" spcFirstLastPara="1" rIns="91425" wrap="square" tIns="91425">
            <a:noAutofit/>
          </a:bodyPr>
          <a:lstStyle/>
          <a:p>
            <a:pPr indent="-311150" lvl="0" marL="457200" marR="0" rtl="0" algn="just">
              <a:lnSpc>
                <a:spcPct val="115000"/>
              </a:lnSpc>
              <a:spcBef>
                <a:spcPts val="0"/>
              </a:spcBef>
              <a:spcAft>
                <a:spcPts val="0"/>
              </a:spcAft>
              <a:buClr>
                <a:srgbClr val="24292E"/>
              </a:buClr>
              <a:buSzPts val="1300"/>
              <a:buFont typeface="Fira Sans Medium"/>
              <a:buChar char="●"/>
            </a:pPr>
            <a:r>
              <a:rPr b="0" i="0" lang="en" sz="1300" u="none" cap="none" strike="noStrike">
                <a:solidFill>
                  <a:srgbClr val="24292E"/>
                </a:solidFill>
                <a:latin typeface="Fira Sans Medium"/>
                <a:ea typeface="Fira Sans Medium"/>
                <a:cs typeface="Fira Sans Medium"/>
                <a:sym typeface="Fira Sans Medium"/>
              </a:rPr>
              <a:t>To generate Heatmaps for the congestion and incident analysis</a:t>
            </a:r>
            <a:endParaRPr b="0" i="0" sz="1300" u="none" cap="none" strike="noStrike">
              <a:solidFill>
                <a:schemeClr val="dk1"/>
              </a:solidFill>
              <a:latin typeface="Fira Sans Medium"/>
              <a:ea typeface="Fira Sans Medium"/>
              <a:cs typeface="Fira Sans Medium"/>
              <a:sym typeface="Fira Sans Medium"/>
            </a:endParaRPr>
          </a:p>
        </p:txBody>
      </p:sp>
      <p:sp>
        <p:nvSpPr>
          <p:cNvPr id="85" name="Google Shape;85;p2"/>
          <p:cNvSpPr/>
          <p:nvPr/>
        </p:nvSpPr>
        <p:spPr>
          <a:xfrm>
            <a:off x="2150009" y="3749384"/>
            <a:ext cx="496456" cy="494037"/>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
          <p:cNvSpPr txBox="1"/>
          <p:nvPr/>
        </p:nvSpPr>
        <p:spPr>
          <a:xfrm>
            <a:off x="2646500" y="1581675"/>
            <a:ext cx="6087900" cy="797400"/>
          </a:xfrm>
          <a:prstGeom prst="rect">
            <a:avLst/>
          </a:prstGeom>
          <a:noFill/>
          <a:ln>
            <a:noFill/>
          </a:ln>
        </p:spPr>
        <p:txBody>
          <a:bodyPr anchorCtr="0" anchor="ctr" bIns="91425" lIns="91425" spcFirstLastPara="1" rIns="91425" wrap="square" tIns="91425">
            <a:noAutofit/>
          </a:bodyPr>
          <a:lstStyle/>
          <a:p>
            <a:pPr indent="-311150" lvl="0" marL="457200" marR="0" rtl="0" algn="just">
              <a:lnSpc>
                <a:spcPct val="115000"/>
              </a:lnSpc>
              <a:spcBef>
                <a:spcPts val="0"/>
              </a:spcBef>
              <a:spcAft>
                <a:spcPts val="0"/>
              </a:spcAft>
              <a:buClr>
                <a:srgbClr val="24292E"/>
              </a:buClr>
              <a:buSzPts val="1300"/>
              <a:buFont typeface="Fira Sans Medium"/>
              <a:buChar char="●"/>
            </a:pPr>
            <a:r>
              <a:rPr b="0" i="0" lang="en" sz="1300" u="none" cap="none" strike="noStrike">
                <a:solidFill>
                  <a:srgbClr val="24292E"/>
                </a:solidFill>
                <a:latin typeface="Fira Sans Medium"/>
                <a:ea typeface="Fira Sans Medium"/>
                <a:cs typeface="Fira Sans Medium"/>
                <a:sym typeface="Fira Sans Medium"/>
              </a:rPr>
              <a:t>To observe and analyze the pattern in traffic and any incidents that occur and also find the correlation between various traffic conditions based on speed of the vehicles, average speed of vehicles on a highway</a:t>
            </a:r>
            <a:endParaRPr b="0" i="0" sz="1300" u="none" cap="none" strike="noStrike">
              <a:solidFill>
                <a:schemeClr val="dk1"/>
              </a:solidFill>
              <a:latin typeface="Fira Sans Medium"/>
              <a:ea typeface="Fira Sans Medium"/>
              <a:cs typeface="Fira Sans Medium"/>
              <a:sym typeface="Fira Sans Medium"/>
            </a:endParaRPr>
          </a:p>
        </p:txBody>
      </p:sp>
      <p:sp>
        <p:nvSpPr>
          <p:cNvPr id="87" name="Google Shape;87;p2"/>
          <p:cNvSpPr txBox="1"/>
          <p:nvPr/>
        </p:nvSpPr>
        <p:spPr>
          <a:xfrm>
            <a:off x="2646500" y="2817175"/>
            <a:ext cx="6040200" cy="429300"/>
          </a:xfrm>
          <a:prstGeom prst="rect">
            <a:avLst/>
          </a:prstGeom>
          <a:noFill/>
          <a:ln>
            <a:noFill/>
          </a:ln>
        </p:spPr>
        <p:txBody>
          <a:bodyPr anchorCtr="0" anchor="ctr" bIns="91425" lIns="91425" spcFirstLastPara="1" rIns="91425" wrap="square" tIns="91425">
            <a:noAutofit/>
          </a:bodyPr>
          <a:lstStyle/>
          <a:p>
            <a:pPr indent="-311150" lvl="0" marL="457200" marR="0" rtl="0" algn="just">
              <a:lnSpc>
                <a:spcPct val="115000"/>
              </a:lnSpc>
              <a:spcBef>
                <a:spcPts val="0"/>
              </a:spcBef>
              <a:spcAft>
                <a:spcPts val="0"/>
              </a:spcAft>
              <a:buClr>
                <a:srgbClr val="24292E"/>
              </a:buClr>
              <a:buSzPts val="1300"/>
              <a:buFont typeface="Fira Sans Medium"/>
              <a:buChar char="●"/>
            </a:pPr>
            <a:r>
              <a:rPr lang="en" sz="1300">
                <a:solidFill>
                  <a:srgbClr val="24292E"/>
                </a:solidFill>
                <a:latin typeface="Fira Sans Medium"/>
                <a:ea typeface="Fira Sans Medium"/>
                <a:cs typeface="Fira Sans Medium"/>
                <a:sym typeface="Fira Sans Medium"/>
              </a:rPr>
              <a:t>Compare the incidents that occur on Saturdays vs Sundays</a:t>
            </a:r>
            <a:endParaRPr b="0" i="0" sz="1300" u="none" cap="none" strike="noStrike">
              <a:solidFill>
                <a:schemeClr val="dk1"/>
              </a:solidFill>
              <a:latin typeface="Fira Sans Medium"/>
              <a:ea typeface="Fira Sans Medium"/>
              <a:cs typeface="Fira Sans Medium"/>
              <a:sym typeface="Fira Sans Medium"/>
            </a:endParaRPr>
          </a:p>
        </p:txBody>
      </p:sp>
      <p:sp>
        <p:nvSpPr>
          <p:cNvPr id="88" name="Google Shape;88;p2"/>
          <p:cNvSpPr/>
          <p:nvPr/>
        </p:nvSpPr>
        <p:spPr>
          <a:xfrm>
            <a:off x="457200" y="1109176"/>
            <a:ext cx="1379481" cy="3627693"/>
          </a:xfrm>
          <a:custGeom>
            <a:rect b="b" l="l" r="r" t="t"/>
            <a:pathLst>
              <a:path extrusionOk="0" h="207356" w="78850">
                <a:moveTo>
                  <a:pt x="10876" y="0"/>
                </a:moveTo>
                <a:cubicBezTo>
                  <a:pt x="4818" y="0"/>
                  <a:pt x="0" y="4865"/>
                  <a:pt x="0" y="10876"/>
                </a:cubicBezTo>
                <a:lnTo>
                  <a:pt x="0" y="196480"/>
                </a:lnTo>
                <a:cubicBezTo>
                  <a:pt x="0" y="202490"/>
                  <a:pt x="4818" y="207356"/>
                  <a:pt x="10876" y="207356"/>
                </a:cubicBezTo>
                <a:lnTo>
                  <a:pt x="67974" y="207356"/>
                </a:lnTo>
                <a:cubicBezTo>
                  <a:pt x="73984" y="207356"/>
                  <a:pt x="78849" y="202490"/>
                  <a:pt x="78849" y="196480"/>
                </a:cubicBezTo>
                <a:lnTo>
                  <a:pt x="78849" y="10876"/>
                </a:lnTo>
                <a:cubicBezTo>
                  <a:pt x="78849" y="4865"/>
                  <a:pt x="73984" y="0"/>
                  <a:pt x="67974" y="0"/>
                </a:cubicBezTo>
                <a:close/>
              </a:path>
            </a:pathLst>
          </a:custGeom>
          <a:solidFill>
            <a:srgbClr val="E8E3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
          <p:cNvSpPr txBox="1"/>
          <p:nvPr>
            <p:ph type="title"/>
          </p:nvPr>
        </p:nvSpPr>
        <p:spPr>
          <a:xfrm>
            <a:off x="457200" y="411475"/>
            <a:ext cx="8229600" cy="39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PROJECT OBJECTIVE </a:t>
            </a:r>
            <a:endParaRPr/>
          </a:p>
        </p:txBody>
      </p:sp>
      <p:grpSp>
        <p:nvGrpSpPr>
          <p:cNvPr id="90" name="Google Shape;90;p2"/>
          <p:cNvGrpSpPr/>
          <p:nvPr/>
        </p:nvGrpSpPr>
        <p:grpSpPr>
          <a:xfrm>
            <a:off x="689124" y="1274567"/>
            <a:ext cx="915626" cy="958138"/>
            <a:chOff x="1324824" y="1238100"/>
            <a:chExt cx="915626" cy="958138"/>
          </a:xfrm>
        </p:grpSpPr>
        <p:sp>
          <p:nvSpPr>
            <p:cNvPr id="91" name="Google Shape;91;p2"/>
            <p:cNvSpPr/>
            <p:nvPr/>
          </p:nvSpPr>
          <p:spPr>
            <a:xfrm>
              <a:off x="1324824" y="1325638"/>
              <a:ext cx="870600" cy="870600"/>
            </a:xfrm>
            <a:prstGeom prst="pie">
              <a:avLst>
                <a:gd fmla="val 1181924" name="adj1"/>
                <a:gd fmla="val 16200000" name="adj2"/>
              </a:avLst>
            </a:prstGeom>
            <a:solidFill>
              <a:srgbClr val="F0A1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
            <p:cNvSpPr/>
            <p:nvPr/>
          </p:nvSpPr>
          <p:spPr>
            <a:xfrm>
              <a:off x="1324824" y="1325638"/>
              <a:ext cx="870600" cy="870600"/>
            </a:xfrm>
            <a:prstGeom prst="pie">
              <a:avLst>
                <a:gd fmla="val 16180004" name="adj1"/>
                <a:gd fmla="val 119358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
            <p:cNvSpPr/>
            <p:nvPr/>
          </p:nvSpPr>
          <p:spPr>
            <a:xfrm>
              <a:off x="1760100" y="1238100"/>
              <a:ext cx="480350" cy="704750"/>
            </a:xfrm>
            <a:custGeom>
              <a:rect b="b" l="l" r="r" t="t"/>
              <a:pathLst>
                <a:path extrusionOk="0" h="28190" w="19214">
                  <a:moveTo>
                    <a:pt x="0" y="0"/>
                  </a:moveTo>
                  <a:lnTo>
                    <a:pt x="0" y="20897"/>
                  </a:lnTo>
                  <a:lnTo>
                    <a:pt x="19214" y="28190"/>
                  </a:lnTo>
                </a:path>
              </a:pathLst>
            </a:custGeom>
            <a:noFill/>
            <a:ln cap="flat" cmpd="sng" w="19050">
              <a:solidFill>
                <a:schemeClr val="dk2"/>
              </a:solidFill>
              <a:prstDash val="solid"/>
              <a:round/>
              <a:headEnd len="sm" w="sm" type="none"/>
              <a:tailEnd len="sm" w="sm" type="none"/>
            </a:ln>
          </p:spPr>
        </p:sp>
      </p:grpSp>
      <p:grpSp>
        <p:nvGrpSpPr>
          <p:cNvPr id="94" name="Google Shape;94;p2"/>
          <p:cNvGrpSpPr/>
          <p:nvPr/>
        </p:nvGrpSpPr>
        <p:grpSpPr>
          <a:xfrm>
            <a:off x="702200" y="2425294"/>
            <a:ext cx="889466" cy="962814"/>
            <a:chOff x="1305750" y="2404875"/>
            <a:chExt cx="889466" cy="962814"/>
          </a:xfrm>
        </p:grpSpPr>
        <p:sp>
          <p:nvSpPr>
            <p:cNvPr id="95" name="Google Shape;95;p2"/>
            <p:cNvSpPr/>
            <p:nvPr/>
          </p:nvSpPr>
          <p:spPr>
            <a:xfrm>
              <a:off x="1316516" y="2488989"/>
              <a:ext cx="878700" cy="878700"/>
            </a:xfrm>
            <a:prstGeom prst="pie">
              <a:avLst>
                <a:gd fmla="val 1181924" name="adj1"/>
                <a:gd fmla="val 16200000" name="adj2"/>
              </a:avLst>
            </a:prstGeom>
            <a:solidFill>
              <a:srgbClr val="FFEA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
            <p:cNvSpPr/>
            <p:nvPr/>
          </p:nvSpPr>
          <p:spPr>
            <a:xfrm>
              <a:off x="1316516" y="2488989"/>
              <a:ext cx="878700" cy="878700"/>
            </a:xfrm>
            <a:prstGeom prst="pie">
              <a:avLst>
                <a:gd fmla="val 16180004" name="adj1"/>
                <a:gd fmla="val 9224756"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
            <p:cNvSpPr/>
            <p:nvPr/>
          </p:nvSpPr>
          <p:spPr>
            <a:xfrm>
              <a:off x="1305750" y="2404875"/>
              <a:ext cx="454350" cy="741900"/>
            </a:xfrm>
            <a:custGeom>
              <a:rect b="b" l="l" r="r" t="t"/>
              <a:pathLst>
                <a:path extrusionOk="0" h="29676" w="18174">
                  <a:moveTo>
                    <a:pt x="18174" y="0"/>
                  </a:moveTo>
                  <a:lnTo>
                    <a:pt x="18174" y="20897"/>
                  </a:lnTo>
                  <a:lnTo>
                    <a:pt x="0" y="29676"/>
                  </a:lnTo>
                </a:path>
              </a:pathLst>
            </a:custGeom>
            <a:noFill/>
            <a:ln cap="flat" cmpd="sng" w="19050">
              <a:solidFill>
                <a:schemeClr val="dk2"/>
              </a:solidFill>
              <a:prstDash val="solid"/>
              <a:round/>
              <a:headEnd len="sm" w="sm" type="none"/>
              <a:tailEnd len="sm" w="sm" type="none"/>
            </a:ln>
          </p:spPr>
        </p:sp>
      </p:grpSp>
      <p:grpSp>
        <p:nvGrpSpPr>
          <p:cNvPr id="98" name="Google Shape;98;p2"/>
          <p:cNvGrpSpPr/>
          <p:nvPr/>
        </p:nvGrpSpPr>
        <p:grpSpPr>
          <a:xfrm>
            <a:off x="2150000" y="2805898"/>
            <a:ext cx="496472" cy="451856"/>
            <a:chOff x="1492675" y="4420975"/>
            <a:chExt cx="481825" cy="438525"/>
          </a:xfrm>
        </p:grpSpPr>
        <p:sp>
          <p:nvSpPr>
            <p:cNvPr id="99" name="Google Shape;99;p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00" name="Google Shape;100;p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01" name="Google Shape;101;p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02" name="Google Shape;102;p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03" name="Google Shape;103;p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104" name="Google Shape;104;p2"/>
          <p:cNvGrpSpPr/>
          <p:nvPr/>
        </p:nvGrpSpPr>
        <p:grpSpPr>
          <a:xfrm>
            <a:off x="694763" y="3580700"/>
            <a:ext cx="904333" cy="952456"/>
            <a:chOff x="1290725" y="3580700"/>
            <a:chExt cx="904333" cy="952456"/>
          </a:xfrm>
        </p:grpSpPr>
        <p:sp>
          <p:nvSpPr>
            <p:cNvPr id="105" name="Google Shape;105;p2"/>
            <p:cNvSpPr/>
            <p:nvPr/>
          </p:nvSpPr>
          <p:spPr>
            <a:xfrm>
              <a:off x="1325058" y="3663156"/>
              <a:ext cx="870000" cy="870000"/>
            </a:xfrm>
            <a:prstGeom prst="pie">
              <a:avLst>
                <a:gd fmla="val 1181924" name="adj1"/>
                <a:gd fmla="val 16200000" name="adj2"/>
              </a:avLst>
            </a:prstGeom>
            <a:solidFill>
              <a:srgbClr val="CBD6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
            <p:cNvSpPr/>
            <p:nvPr/>
          </p:nvSpPr>
          <p:spPr>
            <a:xfrm>
              <a:off x="1325058" y="3663156"/>
              <a:ext cx="870000" cy="870000"/>
            </a:xfrm>
            <a:prstGeom prst="pie">
              <a:avLst>
                <a:gd fmla="val 16180004" name="adj1"/>
                <a:gd fmla="val 9547661"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
            <p:cNvSpPr/>
            <p:nvPr/>
          </p:nvSpPr>
          <p:spPr>
            <a:xfrm>
              <a:off x="1290725" y="3580700"/>
              <a:ext cx="469375" cy="699225"/>
            </a:xfrm>
            <a:custGeom>
              <a:rect b="b" l="l" r="r" t="t"/>
              <a:pathLst>
                <a:path extrusionOk="0" h="27969" w="18775">
                  <a:moveTo>
                    <a:pt x="18775" y="0"/>
                  </a:moveTo>
                  <a:lnTo>
                    <a:pt x="18775" y="20897"/>
                  </a:lnTo>
                  <a:lnTo>
                    <a:pt x="0" y="27969"/>
                  </a:lnTo>
                </a:path>
              </a:pathLst>
            </a:custGeom>
            <a:noFill/>
            <a:ln cap="flat" cmpd="sng" w="19050">
              <a:solidFill>
                <a:schemeClr val="dk2"/>
              </a:solidFill>
              <a:prstDash val="solid"/>
              <a:round/>
              <a:headEnd len="sm" w="sm" type="none"/>
              <a:tailEnd len="sm" w="sm" type="none"/>
            </a:ln>
          </p:spPr>
        </p:sp>
      </p:grpSp>
      <p:sp>
        <p:nvSpPr>
          <p:cNvPr id="108" name="Google Shape;108;p2"/>
          <p:cNvSpPr/>
          <p:nvPr/>
        </p:nvSpPr>
        <p:spPr>
          <a:xfrm>
            <a:off x="2150009" y="1581672"/>
            <a:ext cx="496456" cy="494037"/>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p26"/>
          <p:cNvPicPr preferRelativeResize="0"/>
          <p:nvPr/>
        </p:nvPicPr>
        <p:blipFill rotWithShape="1">
          <a:blip r:embed="rId3">
            <a:alphaModFix/>
          </a:blip>
          <a:srcRect b="0" l="0" r="0" t="0"/>
          <a:stretch/>
        </p:blipFill>
        <p:spPr>
          <a:xfrm>
            <a:off x="2428875" y="736000"/>
            <a:ext cx="4286250" cy="3429000"/>
          </a:xfrm>
          <a:prstGeom prst="rect">
            <a:avLst/>
          </a:prstGeom>
          <a:noFill/>
          <a:ln>
            <a:noFill/>
          </a:ln>
        </p:spPr>
      </p:pic>
      <p:pic>
        <p:nvPicPr>
          <p:cNvPr id="549" name="Google Shape;549;p26"/>
          <p:cNvPicPr preferRelativeResize="0"/>
          <p:nvPr/>
        </p:nvPicPr>
        <p:blipFill rotWithShape="1">
          <a:blip r:embed="rId4">
            <a:alphaModFix/>
          </a:blip>
          <a:srcRect b="0" l="0" r="0" t="0"/>
          <a:stretch/>
        </p:blipFill>
        <p:spPr>
          <a:xfrm rot="5400000">
            <a:off x="183537" y="1544312"/>
            <a:ext cx="2223550" cy="1423075"/>
          </a:xfrm>
          <a:prstGeom prst="rect">
            <a:avLst/>
          </a:prstGeom>
          <a:noFill/>
          <a:ln>
            <a:noFill/>
          </a:ln>
        </p:spPr>
      </p:pic>
      <p:pic>
        <p:nvPicPr>
          <p:cNvPr id="550" name="Google Shape;550;p26"/>
          <p:cNvPicPr preferRelativeResize="0"/>
          <p:nvPr/>
        </p:nvPicPr>
        <p:blipFill rotWithShape="1">
          <a:blip r:embed="rId4">
            <a:alphaModFix/>
          </a:blip>
          <a:srcRect b="0" l="0" r="0" t="0"/>
          <a:stretch/>
        </p:blipFill>
        <p:spPr>
          <a:xfrm rot="-5400000">
            <a:off x="6677562" y="1544312"/>
            <a:ext cx="2223550" cy="1423075"/>
          </a:xfrm>
          <a:prstGeom prst="rect">
            <a:avLst/>
          </a:prstGeom>
          <a:noFill/>
          <a:ln>
            <a:noFill/>
          </a:ln>
        </p:spPr>
      </p:pic>
      <p:sp>
        <p:nvSpPr>
          <p:cNvPr id="551" name="Google Shape;551;p26"/>
          <p:cNvSpPr txBox="1"/>
          <p:nvPr/>
        </p:nvSpPr>
        <p:spPr>
          <a:xfrm>
            <a:off x="5500875" y="416500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https://public.tableau.com/app/profile/akansha5101/viz/IncidentAnalysis_16287139850440/Story1#1</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grpSp>
        <p:nvGrpSpPr>
          <p:cNvPr id="556" name="Google Shape;556;p29"/>
          <p:cNvGrpSpPr/>
          <p:nvPr/>
        </p:nvGrpSpPr>
        <p:grpSpPr>
          <a:xfrm>
            <a:off x="457213" y="1281700"/>
            <a:ext cx="8229600" cy="2902838"/>
            <a:chOff x="457200" y="1279575"/>
            <a:chExt cx="8229600" cy="2902838"/>
          </a:xfrm>
        </p:grpSpPr>
        <p:sp>
          <p:nvSpPr>
            <p:cNvPr id="557" name="Google Shape;557;p29"/>
            <p:cNvSpPr/>
            <p:nvPr/>
          </p:nvSpPr>
          <p:spPr>
            <a:xfrm>
              <a:off x="457200" y="2803613"/>
              <a:ext cx="4059900" cy="1378800"/>
            </a:xfrm>
            <a:prstGeom prst="roundRect">
              <a:avLst>
                <a:gd fmla="val 6450"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29"/>
            <p:cNvSpPr/>
            <p:nvPr/>
          </p:nvSpPr>
          <p:spPr>
            <a:xfrm>
              <a:off x="4626900" y="1279575"/>
              <a:ext cx="4059900" cy="1378800"/>
            </a:xfrm>
            <a:prstGeom prst="roundRect">
              <a:avLst>
                <a:gd fmla="val 6450"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29"/>
            <p:cNvSpPr/>
            <p:nvPr/>
          </p:nvSpPr>
          <p:spPr>
            <a:xfrm>
              <a:off x="4626900" y="2803613"/>
              <a:ext cx="4059900" cy="1378800"/>
            </a:xfrm>
            <a:prstGeom prst="roundRect">
              <a:avLst>
                <a:gd fmla="val 6450"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29"/>
            <p:cNvSpPr/>
            <p:nvPr/>
          </p:nvSpPr>
          <p:spPr>
            <a:xfrm>
              <a:off x="457200" y="1279575"/>
              <a:ext cx="4059900" cy="1378800"/>
            </a:xfrm>
            <a:prstGeom prst="roundRect">
              <a:avLst>
                <a:gd fmla="val 6450"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29"/>
            <p:cNvSpPr/>
            <p:nvPr/>
          </p:nvSpPr>
          <p:spPr>
            <a:xfrm>
              <a:off x="3635700" y="1795750"/>
              <a:ext cx="1872600" cy="18726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2" name="Google Shape;562;p29"/>
          <p:cNvSpPr txBox="1"/>
          <p:nvPr>
            <p:ph type="title"/>
          </p:nvPr>
        </p:nvSpPr>
        <p:spPr>
          <a:xfrm>
            <a:off x="457200" y="411475"/>
            <a:ext cx="8229600" cy="39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FUTURE SCOPE</a:t>
            </a:r>
            <a:endParaRPr/>
          </a:p>
          <a:p>
            <a:pPr indent="0" lvl="0" marL="0" rtl="0" algn="ctr">
              <a:lnSpc>
                <a:spcPct val="100000"/>
              </a:lnSpc>
              <a:spcBef>
                <a:spcPts val="0"/>
              </a:spcBef>
              <a:spcAft>
                <a:spcPts val="0"/>
              </a:spcAft>
              <a:buSzPts val="2800"/>
              <a:buNone/>
            </a:pPr>
            <a:r>
              <a:t/>
            </a:r>
            <a:endParaRPr/>
          </a:p>
        </p:txBody>
      </p:sp>
      <p:sp>
        <p:nvSpPr>
          <p:cNvPr id="563" name="Google Shape;563;p29"/>
          <p:cNvSpPr txBox="1"/>
          <p:nvPr/>
        </p:nvSpPr>
        <p:spPr>
          <a:xfrm>
            <a:off x="642025" y="3027375"/>
            <a:ext cx="2355600" cy="83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900">
                <a:solidFill>
                  <a:schemeClr val="dk1"/>
                </a:solidFill>
                <a:latin typeface="Roboto"/>
                <a:ea typeface="Roboto"/>
                <a:cs typeface="Roboto"/>
                <a:sym typeface="Roboto"/>
              </a:rPr>
              <a:t>In the Incident data Incident vs Crash</a:t>
            </a:r>
            <a:endParaRPr b="0" i="0" sz="2200" u="none" cap="none" strike="noStrike">
              <a:solidFill>
                <a:schemeClr val="dk1"/>
              </a:solidFill>
              <a:latin typeface="Roboto"/>
              <a:ea typeface="Roboto"/>
              <a:cs typeface="Roboto"/>
              <a:sym typeface="Roboto"/>
            </a:endParaRPr>
          </a:p>
        </p:txBody>
      </p:sp>
      <p:sp>
        <p:nvSpPr>
          <p:cNvPr id="564" name="Google Shape;564;p29"/>
          <p:cNvSpPr txBox="1"/>
          <p:nvPr/>
        </p:nvSpPr>
        <p:spPr>
          <a:xfrm>
            <a:off x="5529625" y="2938425"/>
            <a:ext cx="2759700" cy="1008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chemeClr val="dk1"/>
                </a:solidFill>
              </a:rPr>
              <a:t>Weekend vs Weekday Traffic Analysis</a:t>
            </a:r>
            <a:r>
              <a:rPr lang="en" sz="2400">
                <a:solidFill>
                  <a:srgbClr val="ADADAD"/>
                </a:solidFill>
              </a:rPr>
              <a:t> </a:t>
            </a:r>
            <a:endParaRPr b="0" i="0" sz="1200" u="none" cap="none" strike="noStrike">
              <a:solidFill>
                <a:schemeClr val="dk1"/>
              </a:solidFill>
              <a:latin typeface="Roboto"/>
              <a:ea typeface="Roboto"/>
              <a:cs typeface="Roboto"/>
              <a:sym typeface="Roboto"/>
            </a:endParaRPr>
          </a:p>
        </p:txBody>
      </p:sp>
      <p:sp>
        <p:nvSpPr>
          <p:cNvPr id="565" name="Google Shape;565;p29"/>
          <p:cNvSpPr txBox="1"/>
          <p:nvPr/>
        </p:nvSpPr>
        <p:spPr>
          <a:xfrm>
            <a:off x="5371200" y="1649100"/>
            <a:ext cx="3315600" cy="608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900">
                <a:solidFill>
                  <a:schemeClr val="dk1"/>
                </a:solidFill>
              </a:rPr>
              <a:t>Congestion - Incident/Crash relations</a:t>
            </a:r>
            <a:endParaRPr b="0" i="0" sz="700" u="none" cap="none" strike="noStrike">
              <a:solidFill>
                <a:schemeClr val="dk1"/>
              </a:solidFill>
              <a:latin typeface="Roboto"/>
              <a:ea typeface="Roboto"/>
              <a:cs typeface="Roboto"/>
              <a:sym typeface="Roboto"/>
            </a:endParaRPr>
          </a:p>
        </p:txBody>
      </p:sp>
      <p:grpSp>
        <p:nvGrpSpPr>
          <p:cNvPr id="566" name="Google Shape;566;p29"/>
          <p:cNvGrpSpPr/>
          <p:nvPr/>
        </p:nvGrpSpPr>
        <p:grpSpPr>
          <a:xfrm>
            <a:off x="4295280" y="2015841"/>
            <a:ext cx="553461" cy="2168697"/>
            <a:chOff x="2258678" y="1000816"/>
            <a:chExt cx="285952" cy="1120484"/>
          </a:xfrm>
        </p:grpSpPr>
        <p:sp>
          <p:nvSpPr>
            <p:cNvPr id="567" name="Google Shape;567;p29"/>
            <p:cNvSpPr/>
            <p:nvPr/>
          </p:nvSpPr>
          <p:spPr>
            <a:xfrm>
              <a:off x="2258678" y="1000816"/>
              <a:ext cx="285952" cy="719146"/>
            </a:xfrm>
            <a:custGeom>
              <a:rect b="b" l="l" r="r" t="t"/>
              <a:pathLst>
                <a:path extrusionOk="0" h="12398" w="4930">
                  <a:moveTo>
                    <a:pt x="1197" y="1"/>
                  </a:moveTo>
                  <a:cubicBezTo>
                    <a:pt x="527" y="1"/>
                    <a:pt x="0" y="539"/>
                    <a:pt x="0" y="1198"/>
                  </a:cubicBezTo>
                  <a:lnTo>
                    <a:pt x="0" y="11200"/>
                  </a:lnTo>
                  <a:cubicBezTo>
                    <a:pt x="0" y="11859"/>
                    <a:pt x="527" y="12397"/>
                    <a:pt x="1197" y="12397"/>
                  </a:cubicBezTo>
                  <a:lnTo>
                    <a:pt x="3733" y="12397"/>
                  </a:lnTo>
                  <a:cubicBezTo>
                    <a:pt x="4392" y="12397"/>
                    <a:pt x="4930" y="11859"/>
                    <a:pt x="4930" y="11200"/>
                  </a:cubicBezTo>
                  <a:lnTo>
                    <a:pt x="4930" y="1198"/>
                  </a:lnTo>
                  <a:cubicBezTo>
                    <a:pt x="4930" y="539"/>
                    <a:pt x="4392" y="1"/>
                    <a:pt x="3733" y="1"/>
                  </a:cubicBezTo>
                  <a:close/>
                </a:path>
              </a:pathLst>
            </a:custGeom>
            <a:solidFill>
              <a:srgbClr val="3E3E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29"/>
            <p:cNvSpPr/>
            <p:nvPr/>
          </p:nvSpPr>
          <p:spPr>
            <a:xfrm>
              <a:off x="2308327" y="1051163"/>
              <a:ext cx="186014" cy="185384"/>
            </a:xfrm>
            <a:custGeom>
              <a:rect b="b" l="l" r="r" t="t"/>
              <a:pathLst>
                <a:path extrusionOk="0" h="3196" w="3207">
                  <a:moveTo>
                    <a:pt x="1603" y="0"/>
                  </a:moveTo>
                  <a:cubicBezTo>
                    <a:pt x="725" y="0"/>
                    <a:pt x="0" y="714"/>
                    <a:pt x="0" y="1592"/>
                  </a:cubicBezTo>
                  <a:cubicBezTo>
                    <a:pt x="0" y="2482"/>
                    <a:pt x="725" y="3195"/>
                    <a:pt x="1603" y="3195"/>
                  </a:cubicBezTo>
                  <a:cubicBezTo>
                    <a:pt x="2493" y="3195"/>
                    <a:pt x="3207" y="2482"/>
                    <a:pt x="3207" y="1592"/>
                  </a:cubicBezTo>
                  <a:cubicBezTo>
                    <a:pt x="3207" y="714"/>
                    <a:pt x="2493" y="0"/>
                    <a:pt x="1603" y="0"/>
                  </a:cubicBezTo>
                  <a:close/>
                </a:path>
              </a:pathLst>
            </a:custGeom>
            <a:solidFill>
              <a:srgbClr val="E663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29"/>
            <p:cNvSpPr/>
            <p:nvPr/>
          </p:nvSpPr>
          <p:spPr>
            <a:xfrm>
              <a:off x="2310241" y="1047822"/>
              <a:ext cx="182186" cy="74710"/>
            </a:xfrm>
            <a:custGeom>
              <a:rect b="b" l="l" r="r" t="t"/>
              <a:pathLst>
                <a:path extrusionOk="0" h="1288" w="3141">
                  <a:moveTo>
                    <a:pt x="1576" y="1"/>
                  </a:moveTo>
                  <a:cubicBezTo>
                    <a:pt x="874" y="1"/>
                    <a:pt x="172" y="432"/>
                    <a:pt x="0" y="1288"/>
                  </a:cubicBezTo>
                  <a:cubicBezTo>
                    <a:pt x="231" y="1003"/>
                    <a:pt x="780" y="443"/>
                    <a:pt x="1570" y="443"/>
                  </a:cubicBezTo>
                  <a:cubicBezTo>
                    <a:pt x="2350" y="443"/>
                    <a:pt x="2899" y="981"/>
                    <a:pt x="3141" y="1266"/>
                  </a:cubicBezTo>
                  <a:cubicBezTo>
                    <a:pt x="2961" y="421"/>
                    <a:pt x="2268" y="1"/>
                    <a:pt x="1576" y="1"/>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29"/>
            <p:cNvSpPr/>
            <p:nvPr/>
          </p:nvSpPr>
          <p:spPr>
            <a:xfrm>
              <a:off x="2315345" y="1124422"/>
              <a:ext cx="187290" cy="112298"/>
            </a:xfrm>
            <a:custGeom>
              <a:rect b="b" l="l" r="r" t="t"/>
              <a:pathLst>
                <a:path extrusionOk="0" h="1936" w="3229">
                  <a:moveTo>
                    <a:pt x="3053" y="0"/>
                  </a:moveTo>
                  <a:lnTo>
                    <a:pt x="3053" y="0"/>
                  </a:lnTo>
                  <a:cubicBezTo>
                    <a:pt x="2567" y="945"/>
                    <a:pt x="1826" y="1186"/>
                    <a:pt x="1196" y="1186"/>
                  </a:cubicBezTo>
                  <a:cubicBezTo>
                    <a:pt x="545" y="1186"/>
                    <a:pt x="11" y="928"/>
                    <a:pt x="0" y="922"/>
                  </a:cubicBezTo>
                  <a:lnTo>
                    <a:pt x="0" y="922"/>
                  </a:lnTo>
                  <a:cubicBezTo>
                    <a:pt x="240" y="1543"/>
                    <a:pt x="845" y="1935"/>
                    <a:pt x="1486" y="1935"/>
                  </a:cubicBezTo>
                  <a:cubicBezTo>
                    <a:pt x="1638" y="1935"/>
                    <a:pt x="1792" y="1913"/>
                    <a:pt x="1944" y="1867"/>
                  </a:cubicBezTo>
                  <a:cubicBezTo>
                    <a:pt x="2745" y="1625"/>
                    <a:pt x="3228" y="813"/>
                    <a:pt x="3053" y="0"/>
                  </a:cubicBezTo>
                  <a:close/>
                </a:path>
              </a:pathLst>
            </a:custGeom>
            <a:solidFill>
              <a:srgbClr val="E663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29"/>
            <p:cNvSpPr/>
            <p:nvPr/>
          </p:nvSpPr>
          <p:spPr>
            <a:xfrm>
              <a:off x="2277122" y="1264501"/>
              <a:ext cx="217219" cy="186080"/>
            </a:xfrm>
            <a:custGeom>
              <a:rect b="b" l="l" r="r" t="t"/>
              <a:pathLst>
                <a:path extrusionOk="0" h="3208" w="3745">
                  <a:moveTo>
                    <a:pt x="2141" y="1"/>
                  </a:moveTo>
                  <a:cubicBezTo>
                    <a:pt x="714" y="1"/>
                    <a:pt x="0" y="1724"/>
                    <a:pt x="1011" y="2735"/>
                  </a:cubicBezTo>
                  <a:cubicBezTo>
                    <a:pt x="1338" y="3062"/>
                    <a:pt x="1739" y="3208"/>
                    <a:pt x="2133" y="3208"/>
                  </a:cubicBezTo>
                  <a:cubicBezTo>
                    <a:pt x="2956" y="3208"/>
                    <a:pt x="3745" y="2569"/>
                    <a:pt x="3745" y="1604"/>
                  </a:cubicBezTo>
                  <a:cubicBezTo>
                    <a:pt x="3745" y="714"/>
                    <a:pt x="3031" y="1"/>
                    <a:pt x="2141" y="1"/>
                  </a:cubicBezTo>
                  <a:close/>
                </a:path>
              </a:pathLst>
            </a:custGeom>
            <a:solidFill>
              <a:srgbClr val="FFCE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29"/>
            <p:cNvSpPr/>
            <p:nvPr/>
          </p:nvSpPr>
          <p:spPr>
            <a:xfrm>
              <a:off x="2310241" y="1261392"/>
              <a:ext cx="182186" cy="74536"/>
            </a:xfrm>
            <a:custGeom>
              <a:rect b="b" l="l" r="r" t="t"/>
              <a:pathLst>
                <a:path extrusionOk="0" h="1285" w="3141">
                  <a:moveTo>
                    <a:pt x="1572" y="1"/>
                  </a:moveTo>
                  <a:cubicBezTo>
                    <a:pt x="872" y="1"/>
                    <a:pt x="171" y="429"/>
                    <a:pt x="0" y="1284"/>
                  </a:cubicBezTo>
                  <a:cubicBezTo>
                    <a:pt x="231" y="1010"/>
                    <a:pt x="780" y="450"/>
                    <a:pt x="1570" y="450"/>
                  </a:cubicBezTo>
                  <a:cubicBezTo>
                    <a:pt x="2350" y="450"/>
                    <a:pt x="2899" y="977"/>
                    <a:pt x="3141" y="1262"/>
                  </a:cubicBezTo>
                  <a:cubicBezTo>
                    <a:pt x="2960" y="421"/>
                    <a:pt x="2266" y="1"/>
                    <a:pt x="1572" y="1"/>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29"/>
            <p:cNvSpPr/>
            <p:nvPr/>
          </p:nvSpPr>
          <p:spPr>
            <a:xfrm>
              <a:off x="2315345" y="1339036"/>
              <a:ext cx="187290" cy="112936"/>
            </a:xfrm>
            <a:custGeom>
              <a:rect b="b" l="l" r="r" t="t"/>
              <a:pathLst>
                <a:path extrusionOk="0" h="1947" w="3229">
                  <a:moveTo>
                    <a:pt x="3053" y="0"/>
                  </a:moveTo>
                  <a:lnTo>
                    <a:pt x="3053" y="0"/>
                  </a:lnTo>
                  <a:cubicBezTo>
                    <a:pt x="2567" y="950"/>
                    <a:pt x="1826" y="1195"/>
                    <a:pt x="1196" y="1195"/>
                  </a:cubicBezTo>
                  <a:cubicBezTo>
                    <a:pt x="544" y="1195"/>
                    <a:pt x="11" y="934"/>
                    <a:pt x="0" y="923"/>
                  </a:cubicBezTo>
                  <a:lnTo>
                    <a:pt x="0" y="923"/>
                  </a:lnTo>
                  <a:cubicBezTo>
                    <a:pt x="240" y="1553"/>
                    <a:pt x="845" y="1946"/>
                    <a:pt x="1486" y="1946"/>
                  </a:cubicBezTo>
                  <a:cubicBezTo>
                    <a:pt x="1638" y="1946"/>
                    <a:pt x="1792" y="1924"/>
                    <a:pt x="1944" y="1878"/>
                  </a:cubicBezTo>
                  <a:cubicBezTo>
                    <a:pt x="2745" y="1636"/>
                    <a:pt x="3228" y="824"/>
                    <a:pt x="3053" y="0"/>
                  </a:cubicBezTo>
                  <a:close/>
                </a:path>
              </a:pathLst>
            </a:custGeom>
            <a:solidFill>
              <a:srgbClr val="FFCE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29"/>
            <p:cNvSpPr/>
            <p:nvPr/>
          </p:nvSpPr>
          <p:spPr>
            <a:xfrm>
              <a:off x="2308327" y="1478477"/>
              <a:ext cx="186014" cy="185384"/>
            </a:xfrm>
            <a:custGeom>
              <a:rect b="b" l="l" r="r" t="t"/>
              <a:pathLst>
                <a:path extrusionOk="0" h="3196" w="3207">
                  <a:moveTo>
                    <a:pt x="1603" y="1"/>
                  </a:moveTo>
                  <a:cubicBezTo>
                    <a:pt x="725" y="1"/>
                    <a:pt x="0" y="715"/>
                    <a:pt x="0" y="1593"/>
                  </a:cubicBezTo>
                  <a:cubicBezTo>
                    <a:pt x="0" y="2482"/>
                    <a:pt x="725" y="3196"/>
                    <a:pt x="1603" y="3196"/>
                  </a:cubicBezTo>
                  <a:cubicBezTo>
                    <a:pt x="2493" y="3196"/>
                    <a:pt x="3207" y="2482"/>
                    <a:pt x="3207" y="1593"/>
                  </a:cubicBezTo>
                  <a:cubicBezTo>
                    <a:pt x="3207" y="715"/>
                    <a:pt x="2493" y="1"/>
                    <a:pt x="1603" y="1"/>
                  </a:cubicBezTo>
                  <a:close/>
                </a:path>
              </a:pathLst>
            </a:custGeom>
            <a:solidFill>
              <a:srgbClr val="A9BA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29"/>
            <p:cNvSpPr/>
            <p:nvPr/>
          </p:nvSpPr>
          <p:spPr>
            <a:xfrm>
              <a:off x="2310241" y="1475194"/>
              <a:ext cx="182186" cy="74710"/>
            </a:xfrm>
            <a:custGeom>
              <a:rect b="b" l="l" r="r" t="t"/>
              <a:pathLst>
                <a:path extrusionOk="0" h="1288" w="3141">
                  <a:moveTo>
                    <a:pt x="1576" y="0"/>
                  </a:moveTo>
                  <a:cubicBezTo>
                    <a:pt x="874" y="0"/>
                    <a:pt x="172" y="431"/>
                    <a:pt x="0" y="1287"/>
                  </a:cubicBezTo>
                  <a:cubicBezTo>
                    <a:pt x="231" y="1002"/>
                    <a:pt x="780" y="442"/>
                    <a:pt x="1570" y="442"/>
                  </a:cubicBezTo>
                  <a:cubicBezTo>
                    <a:pt x="2350" y="442"/>
                    <a:pt x="2899" y="980"/>
                    <a:pt x="3141" y="1266"/>
                  </a:cubicBezTo>
                  <a:cubicBezTo>
                    <a:pt x="2961" y="420"/>
                    <a:pt x="2268" y="0"/>
                    <a:pt x="1576"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29"/>
            <p:cNvSpPr/>
            <p:nvPr/>
          </p:nvSpPr>
          <p:spPr>
            <a:xfrm>
              <a:off x="2315345" y="1553012"/>
              <a:ext cx="187290" cy="112356"/>
            </a:xfrm>
            <a:custGeom>
              <a:rect b="b" l="l" r="r" t="t"/>
              <a:pathLst>
                <a:path extrusionOk="0" h="1937" w="3229">
                  <a:moveTo>
                    <a:pt x="3053" y="0"/>
                  </a:moveTo>
                  <a:cubicBezTo>
                    <a:pt x="2568" y="948"/>
                    <a:pt x="1830" y="1191"/>
                    <a:pt x="1201" y="1191"/>
                  </a:cubicBezTo>
                  <a:cubicBezTo>
                    <a:pt x="547" y="1191"/>
                    <a:pt x="11" y="928"/>
                    <a:pt x="0" y="923"/>
                  </a:cubicBezTo>
                  <a:lnTo>
                    <a:pt x="0" y="923"/>
                  </a:lnTo>
                  <a:cubicBezTo>
                    <a:pt x="239" y="1551"/>
                    <a:pt x="841" y="1936"/>
                    <a:pt x="1480" y="1936"/>
                  </a:cubicBezTo>
                  <a:cubicBezTo>
                    <a:pt x="1634" y="1936"/>
                    <a:pt x="1790" y="1914"/>
                    <a:pt x="1944" y="1867"/>
                  </a:cubicBezTo>
                  <a:cubicBezTo>
                    <a:pt x="2745" y="1625"/>
                    <a:pt x="3228" y="813"/>
                    <a:pt x="3053" y="0"/>
                  </a:cubicBezTo>
                  <a:close/>
                </a:path>
              </a:pathLst>
            </a:custGeom>
            <a:solidFill>
              <a:srgbClr val="A9BA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29"/>
            <p:cNvSpPr/>
            <p:nvPr/>
          </p:nvSpPr>
          <p:spPr>
            <a:xfrm>
              <a:off x="2365004" y="1719898"/>
              <a:ext cx="73303" cy="401402"/>
            </a:xfrm>
            <a:custGeom>
              <a:rect b="b" l="l" r="r" t="t"/>
              <a:pathLst>
                <a:path extrusionOk="0" h="23706" w="1264">
                  <a:moveTo>
                    <a:pt x="1" y="0"/>
                  </a:moveTo>
                  <a:lnTo>
                    <a:pt x="1" y="23706"/>
                  </a:lnTo>
                  <a:lnTo>
                    <a:pt x="1263" y="23706"/>
                  </a:lnTo>
                  <a:lnTo>
                    <a:pt x="1263" y="0"/>
                  </a:lnTo>
                  <a:close/>
                </a:path>
              </a:pathLst>
            </a:custGeom>
            <a:solidFill>
              <a:srgbClr val="0202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8" name="Google Shape;578;p29"/>
          <p:cNvSpPr txBox="1"/>
          <p:nvPr/>
        </p:nvSpPr>
        <p:spPr>
          <a:xfrm>
            <a:off x="552725" y="1419450"/>
            <a:ext cx="3081600" cy="106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900">
                <a:solidFill>
                  <a:schemeClr val="dk1"/>
                </a:solidFill>
              </a:rPr>
              <a:t>Further analysis - Why the way it is and what can we do more</a:t>
            </a:r>
            <a:endParaRPr sz="700">
              <a:solidFill>
                <a:schemeClr val="dk1"/>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30"/>
          <p:cNvSpPr/>
          <p:nvPr/>
        </p:nvSpPr>
        <p:spPr>
          <a:xfrm>
            <a:off x="457197" y="1296721"/>
            <a:ext cx="900000" cy="900000"/>
          </a:xfrm>
          <a:prstGeom prst="ellipse">
            <a:avLst/>
          </a:prstGeom>
          <a:solidFill>
            <a:srgbClr val="EFEFEF"/>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30"/>
          <p:cNvSpPr/>
          <p:nvPr/>
        </p:nvSpPr>
        <p:spPr>
          <a:xfrm>
            <a:off x="457197" y="2408746"/>
            <a:ext cx="900000" cy="900000"/>
          </a:xfrm>
          <a:prstGeom prst="ellipse">
            <a:avLst/>
          </a:prstGeom>
          <a:solidFill>
            <a:srgbClr val="EFEFEF"/>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30"/>
          <p:cNvSpPr/>
          <p:nvPr/>
        </p:nvSpPr>
        <p:spPr>
          <a:xfrm>
            <a:off x="457197" y="3512708"/>
            <a:ext cx="900000" cy="900000"/>
          </a:xfrm>
          <a:prstGeom prst="ellipse">
            <a:avLst/>
          </a:prstGeom>
          <a:solidFill>
            <a:srgbClr val="EFEFEF"/>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30"/>
          <p:cNvSpPr/>
          <p:nvPr/>
        </p:nvSpPr>
        <p:spPr>
          <a:xfrm flipH="1">
            <a:off x="2017473" y="1302550"/>
            <a:ext cx="6436200" cy="894000"/>
          </a:xfrm>
          <a:prstGeom prst="roundRect">
            <a:avLst>
              <a:gd fmla="val 12162" name="adj"/>
            </a:avLst>
          </a:prstGeom>
          <a:solidFill>
            <a:srgbClr val="EFEFEF"/>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30"/>
          <p:cNvSpPr/>
          <p:nvPr/>
        </p:nvSpPr>
        <p:spPr>
          <a:xfrm flipH="1">
            <a:off x="2017473" y="2410204"/>
            <a:ext cx="6436200" cy="894000"/>
          </a:xfrm>
          <a:prstGeom prst="roundRect">
            <a:avLst>
              <a:gd fmla="val 12162" name="adj"/>
            </a:avLst>
          </a:prstGeom>
          <a:solidFill>
            <a:srgbClr val="EFEFEF"/>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30"/>
          <p:cNvSpPr/>
          <p:nvPr/>
        </p:nvSpPr>
        <p:spPr>
          <a:xfrm flipH="1">
            <a:off x="2017473" y="3517847"/>
            <a:ext cx="6436200" cy="894000"/>
          </a:xfrm>
          <a:prstGeom prst="roundRect">
            <a:avLst>
              <a:gd fmla="val 12162" name="adj"/>
            </a:avLst>
          </a:prstGeom>
          <a:solidFill>
            <a:srgbClr val="EFEFEF"/>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30"/>
          <p:cNvSpPr txBox="1"/>
          <p:nvPr>
            <p:ph type="title"/>
          </p:nvPr>
        </p:nvSpPr>
        <p:spPr>
          <a:xfrm>
            <a:off x="457200" y="411475"/>
            <a:ext cx="8229600" cy="39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Learnings</a:t>
            </a:r>
            <a:endParaRPr/>
          </a:p>
        </p:txBody>
      </p:sp>
      <p:sp>
        <p:nvSpPr>
          <p:cNvPr id="590" name="Google Shape;590;p30"/>
          <p:cNvSpPr/>
          <p:nvPr/>
        </p:nvSpPr>
        <p:spPr>
          <a:xfrm>
            <a:off x="2748119" y="6243235"/>
            <a:ext cx="7686" cy="11529"/>
          </a:xfrm>
          <a:custGeom>
            <a:rect b="b" l="l" r="r" t="t"/>
            <a:pathLst>
              <a:path extrusionOk="0" h="78" w="52">
                <a:moveTo>
                  <a:pt x="0" y="1"/>
                </a:moveTo>
                <a:lnTo>
                  <a:pt x="11" y="67"/>
                </a:lnTo>
                <a:cubicBezTo>
                  <a:pt x="15" y="74"/>
                  <a:pt x="21" y="78"/>
                  <a:pt x="27" y="78"/>
                </a:cubicBezTo>
                <a:cubicBezTo>
                  <a:pt x="39" y="78"/>
                  <a:pt x="51" y="63"/>
                  <a:pt x="44" y="34"/>
                </a:cubicBezTo>
                <a:lnTo>
                  <a:pt x="0" y="1"/>
                </a:ln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30"/>
          <p:cNvSpPr/>
          <p:nvPr/>
        </p:nvSpPr>
        <p:spPr>
          <a:xfrm>
            <a:off x="2746493" y="6193128"/>
            <a:ext cx="16259" cy="45378"/>
          </a:xfrm>
          <a:custGeom>
            <a:rect b="b" l="l" r="r" t="t"/>
            <a:pathLst>
              <a:path extrusionOk="0" h="307" w="110">
                <a:moveTo>
                  <a:pt x="28" y="1"/>
                </a:moveTo>
                <a:cubicBezTo>
                  <a:pt x="19" y="1"/>
                  <a:pt x="9" y="4"/>
                  <a:pt x="0" y="10"/>
                </a:cubicBezTo>
                <a:cubicBezTo>
                  <a:pt x="55" y="65"/>
                  <a:pt x="33" y="76"/>
                  <a:pt x="88" y="131"/>
                </a:cubicBezTo>
                <a:cubicBezTo>
                  <a:pt x="88" y="179"/>
                  <a:pt x="71" y="210"/>
                  <a:pt x="60" y="210"/>
                </a:cubicBezTo>
                <a:cubicBezTo>
                  <a:pt x="58" y="210"/>
                  <a:pt x="57" y="210"/>
                  <a:pt x="55" y="208"/>
                </a:cubicBezTo>
                <a:lnTo>
                  <a:pt x="55" y="208"/>
                </a:lnTo>
                <a:cubicBezTo>
                  <a:pt x="66" y="230"/>
                  <a:pt x="44" y="285"/>
                  <a:pt x="77" y="307"/>
                </a:cubicBezTo>
                <a:cubicBezTo>
                  <a:pt x="110" y="241"/>
                  <a:pt x="110" y="164"/>
                  <a:pt x="77" y="87"/>
                </a:cubicBezTo>
                <a:cubicBezTo>
                  <a:pt x="81" y="84"/>
                  <a:pt x="84" y="82"/>
                  <a:pt x="88" y="82"/>
                </a:cubicBezTo>
                <a:cubicBezTo>
                  <a:pt x="95" y="82"/>
                  <a:pt x="103" y="87"/>
                  <a:pt x="110" y="87"/>
                </a:cubicBezTo>
                <a:cubicBezTo>
                  <a:pt x="93" y="44"/>
                  <a:pt x="62" y="1"/>
                  <a:pt x="28" y="1"/>
                </a:cubicBez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30"/>
          <p:cNvSpPr/>
          <p:nvPr/>
        </p:nvSpPr>
        <p:spPr>
          <a:xfrm>
            <a:off x="2773986" y="5527543"/>
            <a:ext cx="148" cy="5026"/>
          </a:xfrm>
          <a:custGeom>
            <a:rect b="b" l="l" r="r" t="t"/>
            <a:pathLst>
              <a:path extrusionOk="0" h="34" w="1">
                <a:moveTo>
                  <a:pt x="1" y="1"/>
                </a:moveTo>
                <a:lnTo>
                  <a:pt x="1" y="34"/>
                </a:lnTo>
                <a:cubicBezTo>
                  <a:pt x="1" y="23"/>
                  <a:pt x="1" y="12"/>
                  <a:pt x="1" y="1"/>
                </a:cubicBez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30"/>
          <p:cNvSpPr/>
          <p:nvPr/>
        </p:nvSpPr>
        <p:spPr>
          <a:xfrm>
            <a:off x="2777238" y="5107174"/>
            <a:ext cx="1774" cy="5026"/>
          </a:xfrm>
          <a:custGeom>
            <a:rect b="b" l="l" r="r" t="t"/>
            <a:pathLst>
              <a:path extrusionOk="0" h="34" w="12">
                <a:moveTo>
                  <a:pt x="1" y="1"/>
                </a:moveTo>
                <a:cubicBezTo>
                  <a:pt x="12" y="23"/>
                  <a:pt x="12" y="34"/>
                  <a:pt x="12" y="34"/>
                </a:cubicBezTo>
                <a:cubicBezTo>
                  <a:pt x="12" y="12"/>
                  <a:pt x="12" y="1"/>
                  <a:pt x="1" y="1"/>
                </a:cubicBez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30"/>
          <p:cNvSpPr/>
          <p:nvPr/>
        </p:nvSpPr>
        <p:spPr>
          <a:xfrm>
            <a:off x="2785367" y="5035782"/>
            <a:ext cx="1774" cy="5026"/>
          </a:xfrm>
          <a:custGeom>
            <a:rect b="b" l="l" r="r" t="t"/>
            <a:pathLst>
              <a:path extrusionOk="0" h="34" w="12">
                <a:moveTo>
                  <a:pt x="1" y="1"/>
                </a:moveTo>
                <a:lnTo>
                  <a:pt x="1" y="34"/>
                </a:lnTo>
                <a:cubicBezTo>
                  <a:pt x="1" y="23"/>
                  <a:pt x="12" y="12"/>
                  <a:pt x="1" y="1"/>
                </a:cubicBez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30"/>
          <p:cNvSpPr/>
          <p:nvPr/>
        </p:nvSpPr>
        <p:spPr>
          <a:xfrm>
            <a:off x="2773986" y="5516162"/>
            <a:ext cx="1774" cy="11529"/>
          </a:xfrm>
          <a:custGeom>
            <a:rect b="b" l="l" r="r" t="t"/>
            <a:pathLst>
              <a:path extrusionOk="0" h="78" w="12">
                <a:moveTo>
                  <a:pt x="12" y="1"/>
                </a:moveTo>
                <a:lnTo>
                  <a:pt x="12" y="1"/>
                </a:lnTo>
                <a:cubicBezTo>
                  <a:pt x="1" y="1"/>
                  <a:pt x="1" y="45"/>
                  <a:pt x="1" y="78"/>
                </a:cubicBezTo>
                <a:lnTo>
                  <a:pt x="12" y="1"/>
                </a:ln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30"/>
          <p:cNvSpPr/>
          <p:nvPr/>
        </p:nvSpPr>
        <p:spPr>
          <a:xfrm>
            <a:off x="2746493" y="6113459"/>
            <a:ext cx="1774" cy="6651"/>
          </a:xfrm>
          <a:custGeom>
            <a:rect b="b" l="l" r="r" t="t"/>
            <a:pathLst>
              <a:path extrusionOk="0" h="45" w="12">
                <a:moveTo>
                  <a:pt x="0" y="0"/>
                </a:moveTo>
                <a:cubicBezTo>
                  <a:pt x="0" y="11"/>
                  <a:pt x="0" y="22"/>
                  <a:pt x="11" y="44"/>
                </a:cubicBezTo>
                <a:lnTo>
                  <a:pt x="0" y="0"/>
                </a:ln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30"/>
          <p:cNvSpPr/>
          <p:nvPr/>
        </p:nvSpPr>
        <p:spPr>
          <a:xfrm>
            <a:off x="2780489" y="5714226"/>
            <a:ext cx="1774" cy="5026"/>
          </a:xfrm>
          <a:custGeom>
            <a:rect b="b" l="l" r="r" t="t"/>
            <a:pathLst>
              <a:path extrusionOk="0" h="34" w="12">
                <a:moveTo>
                  <a:pt x="1" y="0"/>
                </a:moveTo>
                <a:lnTo>
                  <a:pt x="1" y="22"/>
                </a:lnTo>
                <a:cubicBezTo>
                  <a:pt x="1" y="22"/>
                  <a:pt x="12" y="33"/>
                  <a:pt x="12" y="33"/>
                </a:cubicBezTo>
                <a:lnTo>
                  <a:pt x="1" y="0"/>
                </a:ln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30"/>
          <p:cNvSpPr/>
          <p:nvPr/>
        </p:nvSpPr>
        <p:spPr>
          <a:xfrm>
            <a:off x="2772360" y="5850506"/>
            <a:ext cx="8277" cy="6651"/>
          </a:xfrm>
          <a:custGeom>
            <a:rect b="b" l="l" r="r" t="t"/>
            <a:pathLst>
              <a:path extrusionOk="0" h="45" w="56">
                <a:moveTo>
                  <a:pt x="1" y="1"/>
                </a:moveTo>
                <a:cubicBezTo>
                  <a:pt x="12" y="12"/>
                  <a:pt x="23" y="23"/>
                  <a:pt x="34" y="45"/>
                </a:cubicBezTo>
                <a:cubicBezTo>
                  <a:pt x="45" y="45"/>
                  <a:pt x="45" y="45"/>
                  <a:pt x="56" y="34"/>
                </a:cubicBezTo>
                <a:cubicBezTo>
                  <a:pt x="56" y="12"/>
                  <a:pt x="23" y="1"/>
                  <a:pt x="1" y="1"/>
                </a:cubicBez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30"/>
          <p:cNvSpPr/>
          <p:nvPr/>
        </p:nvSpPr>
        <p:spPr>
          <a:xfrm>
            <a:off x="2770734" y="6080941"/>
            <a:ext cx="148" cy="5026"/>
          </a:xfrm>
          <a:custGeom>
            <a:rect b="b" l="l" r="r" t="t"/>
            <a:pathLst>
              <a:path extrusionOk="0" h="34" w="1">
                <a:moveTo>
                  <a:pt x="1" y="1"/>
                </a:moveTo>
                <a:lnTo>
                  <a:pt x="1" y="34"/>
                </a:ln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30"/>
          <p:cNvSpPr/>
          <p:nvPr/>
        </p:nvSpPr>
        <p:spPr>
          <a:xfrm>
            <a:off x="2780489" y="5610316"/>
            <a:ext cx="3400" cy="1774"/>
          </a:xfrm>
          <a:custGeom>
            <a:rect b="b" l="l" r="r" t="t"/>
            <a:pathLst>
              <a:path extrusionOk="0" h="12" w="23">
                <a:moveTo>
                  <a:pt x="23" y="1"/>
                </a:moveTo>
                <a:cubicBezTo>
                  <a:pt x="12" y="1"/>
                  <a:pt x="12" y="1"/>
                  <a:pt x="1" y="12"/>
                </a:cubicBezTo>
                <a:cubicBezTo>
                  <a:pt x="12" y="12"/>
                  <a:pt x="12" y="1"/>
                  <a:pt x="23" y="1"/>
                </a:cubicBez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30"/>
          <p:cNvSpPr/>
          <p:nvPr/>
        </p:nvSpPr>
        <p:spPr>
          <a:xfrm>
            <a:off x="2598831" y="6225498"/>
            <a:ext cx="1626" cy="148"/>
          </a:xfrm>
          <a:custGeom>
            <a:rect b="b" l="l" r="r" t="t"/>
            <a:pathLst>
              <a:path extrusionOk="0" h="1" w="11">
                <a:moveTo>
                  <a:pt x="0" y="0"/>
                </a:moveTo>
                <a:cubicBezTo>
                  <a:pt x="0" y="0"/>
                  <a:pt x="0" y="0"/>
                  <a:pt x="0" y="0"/>
                </a:cubicBezTo>
                <a:cubicBezTo>
                  <a:pt x="11" y="0"/>
                  <a:pt x="11" y="0"/>
                  <a:pt x="0" y="0"/>
                </a:cubicBez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30"/>
          <p:cNvSpPr/>
          <p:nvPr/>
        </p:nvSpPr>
        <p:spPr>
          <a:xfrm>
            <a:off x="2761126" y="6254616"/>
            <a:ext cx="3252" cy="3400"/>
          </a:xfrm>
          <a:custGeom>
            <a:rect b="b" l="l" r="r" t="t"/>
            <a:pathLst>
              <a:path extrusionOk="0" h="23" w="22">
                <a:moveTo>
                  <a:pt x="0" y="1"/>
                </a:moveTo>
                <a:cubicBezTo>
                  <a:pt x="0" y="12"/>
                  <a:pt x="0" y="23"/>
                  <a:pt x="0" y="23"/>
                </a:cubicBezTo>
                <a:lnTo>
                  <a:pt x="22" y="1"/>
                </a:ln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30"/>
          <p:cNvSpPr/>
          <p:nvPr/>
        </p:nvSpPr>
        <p:spPr>
          <a:xfrm>
            <a:off x="2793497" y="4904380"/>
            <a:ext cx="148" cy="5026"/>
          </a:xfrm>
          <a:custGeom>
            <a:rect b="b" l="l" r="r" t="t"/>
            <a:pathLst>
              <a:path extrusionOk="0" h="34" w="1">
                <a:moveTo>
                  <a:pt x="1" y="1"/>
                </a:moveTo>
                <a:lnTo>
                  <a:pt x="1" y="1"/>
                </a:lnTo>
                <a:cubicBezTo>
                  <a:pt x="1" y="33"/>
                  <a:pt x="1" y="11"/>
                  <a:pt x="1" y="1"/>
                </a:cubicBez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30"/>
          <p:cNvSpPr/>
          <p:nvPr/>
        </p:nvSpPr>
        <p:spPr>
          <a:xfrm>
            <a:off x="2746493" y="6103703"/>
            <a:ext cx="148" cy="5026"/>
          </a:xfrm>
          <a:custGeom>
            <a:rect b="b" l="l" r="r" t="t"/>
            <a:pathLst>
              <a:path extrusionOk="0" h="34" w="1">
                <a:moveTo>
                  <a:pt x="0" y="34"/>
                </a:moveTo>
                <a:lnTo>
                  <a:pt x="0" y="1"/>
                </a:lnTo>
                <a:cubicBezTo>
                  <a:pt x="0" y="12"/>
                  <a:pt x="0" y="23"/>
                  <a:pt x="0" y="34"/>
                </a:cubicBez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30"/>
          <p:cNvSpPr/>
          <p:nvPr/>
        </p:nvSpPr>
        <p:spPr>
          <a:xfrm>
            <a:off x="2782115" y="4821607"/>
            <a:ext cx="148" cy="6651"/>
          </a:xfrm>
          <a:custGeom>
            <a:rect b="b" l="l" r="r" t="t"/>
            <a:pathLst>
              <a:path extrusionOk="0" h="45" w="1">
                <a:moveTo>
                  <a:pt x="1" y="44"/>
                </a:moveTo>
                <a:lnTo>
                  <a:pt x="1" y="1"/>
                </a:lnTo>
                <a:cubicBezTo>
                  <a:pt x="1" y="12"/>
                  <a:pt x="1" y="22"/>
                  <a:pt x="1" y="44"/>
                </a:cubicBez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30"/>
          <p:cNvSpPr/>
          <p:nvPr/>
        </p:nvSpPr>
        <p:spPr>
          <a:xfrm>
            <a:off x="2561436" y="5939783"/>
            <a:ext cx="6651" cy="11381"/>
          </a:xfrm>
          <a:custGeom>
            <a:rect b="b" l="l" r="r" t="t"/>
            <a:pathLst>
              <a:path extrusionOk="0" h="77" w="45">
                <a:moveTo>
                  <a:pt x="4" y="43"/>
                </a:moveTo>
                <a:cubicBezTo>
                  <a:pt x="3" y="43"/>
                  <a:pt x="2" y="44"/>
                  <a:pt x="1" y="45"/>
                </a:cubicBezTo>
                <a:cubicBezTo>
                  <a:pt x="2" y="44"/>
                  <a:pt x="3" y="43"/>
                  <a:pt x="4" y="43"/>
                </a:cubicBezTo>
                <a:close/>
                <a:moveTo>
                  <a:pt x="44" y="1"/>
                </a:moveTo>
                <a:lnTo>
                  <a:pt x="44" y="1"/>
                </a:lnTo>
                <a:cubicBezTo>
                  <a:pt x="34" y="21"/>
                  <a:pt x="24" y="32"/>
                  <a:pt x="4" y="43"/>
                </a:cubicBezTo>
                <a:lnTo>
                  <a:pt x="4" y="43"/>
                </a:lnTo>
                <a:cubicBezTo>
                  <a:pt x="5" y="42"/>
                  <a:pt x="7" y="42"/>
                  <a:pt x="8" y="42"/>
                </a:cubicBezTo>
                <a:cubicBezTo>
                  <a:pt x="24" y="42"/>
                  <a:pt x="34" y="76"/>
                  <a:pt x="39" y="76"/>
                </a:cubicBezTo>
                <a:cubicBezTo>
                  <a:pt x="43" y="76"/>
                  <a:pt x="44" y="59"/>
                  <a:pt x="44" y="1"/>
                </a:cubicBez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30"/>
          <p:cNvSpPr/>
          <p:nvPr/>
        </p:nvSpPr>
        <p:spPr>
          <a:xfrm>
            <a:off x="2746493" y="6108581"/>
            <a:ext cx="3400" cy="5026"/>
          </a:xfrm>
          <a:custGeom>
            <a:rect b="b" l="l" r="r" t="t"/>
            <a:pathLst>
              <a:path extrusionOk="0" h="34" w="23">
                <a:moveTo>
                  <a:pt x="0" y="1"/>
                </a:moveTo>
                <a:lnTo>
                  <a:pt x="0" y="33"/>
                </a:lnTo>
                <a:lnTo>
                  <a:pt x="22" y="33"/>
                </a:lnTo>
                <a:cubicBezTo>
                  <a:pt x="11" y="22"/>
                  <a:pt x="0" y="12"/>
                  <a:pt x="0" y="1"/>
                </a:cubicBez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30"/>
          <p:cNvSpPr/>
          <p:nvPr/>
        </p:nvSpPr>
        <p:spPr>
          <a:xfrm>
            <a:off x="2566313" y="5066674"/>
            <a:ext cx="1774" cy="3400"/>
          </a:xfrm>
          <a:custGeom>
            <a:rect b="b" l="l" r="r" t="t"/>
            <a:pathLst>
              <a:path extrusionOk="0" h="23" w="12">
                <a:moveTo>
                  <a:pt x="0" y="0"/>
                </a:moveTo>
                <a:lnTo>
                  <a:pt x="11" y="22"/>
                </a:lnTo>
                <a:cubicBezTo>
                  <a:pt x="11" y="11"/>
                  <a:pt x="11" y="0"/>
                  <a:pt x="0" y="0"/>
                </a:cubicBez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30"/>
          <p:cNvSpPr/>
          <p:nvPr/>
        </p:nvSpPr>
        <p:spPr>
          <a:xfrm>
            <a:off x="2561436" y="5946286"/>
            <a:ext cx="148" cy="148"/>
          </a:xfrm>
          <a:custGeom>
            <a:rect b="b" l="l" r="r" t="t"/>
            <a:pathLst>
              <a:path extrusionOk="0" h="1" w="1">
                <a:moveTo>
                  <a:pt x="1" y="1"/>
                </a:move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30"/>
          <p:cNvSpPr/>
          <p:nvPr/>
        </p:nvSpPr>
        <p:spPr>
          <a:xfrm>
            <a:off x="2524040" y="5689838"/>
            <a:ext cx="1774" cy="5026"/>
          </a:xfrm>
          <a:custGeom>
            <a:rect b="b" l="l" r="r" t="t"/>
            <a:pathLst>
              <a:path extrusionOk="0" h="34" w="12">
                <a:moveTo>
                  <a:pt x="1" y="1"/>
                </a:moveTo>
                <a:cubicBezTo>
                  <a:pt x="1" y="12"/>
                  <a:pt x="1" y="12"/>
                  <a:pt x="1" y="23"/>
                </a:cubicBezTo>
                <a:cubicBezTo>
                  <a:pt x="1" y="23"/>
                  <a:pt x="1" y="34"/>
                  <a:pt x="1" y="34"/>
                </a:cubicBezTo>
                <a:cubicBezTo>
                  <a:pt x="12" y="34"/>
                  <a:pt x="12" y="23"/>
                  <a:pt x="12" y="12"/>
                </a:cubicBezTo>
                <a:lnTo>
                  <a:pt x="1" y="1"/>
                </a:ln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30"/>
          <p:cNvSpPr/>
          <p:nvPr/>
        </p:nvSpPr>
        <p:spPr>
          <a:xfrm>
            <a:off x="2772360" y="5532421"/>
            <a:ext cx="1774" cy="1774"/>
          </a:xfrm>
          <a:custGeom>
            <a:rect b="b" l="l" r="r" t="t"/>
            <a:pathLst>
              <a:path extrusionOk="0" h="12" w="12">
                <a:moveTo>
                  <a:pt x="1" y="1"/>
                </a:moveTo>
                <a:cubicBezTo>
                  <a:pt x="1" y="12"/>
                  <a:pt x="1" y="12"/>
                  <a:pt x="1" y="12"/>
                </a:cubicBezTo>
                <a:cubicBezTo>
                  <a:pt x="1" y="12"/>
                  <a:pt x="1" y="1"/>
                  <a:pt x="12" y="1"/>
                </a:cubicBez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30"/>
          <p:cNvSpPr/>
          <p:nvPr/>
        </p:nvSpPr>
        <p:spPr>
          <a:xfrm>
            <a:off x="2567939" y="5105696"/>
            <a:ext cx="1774" cy="3252"/>
          </a:xfrm>
          <a:custGeom>
            <a:rect b="b" l="l" r="r" t="t"/>
            <a:pathLst>
              <a:path extrusionOk="0" h="22" w="12">
                <a:moveTo>
                  <a:pt x="0" y="0"/>
                </a:moveTo>
                <a:lnTo>
                  <a:pt x="11" y="22"/>
                </a:lnTo>
                <a:lnTo>
                  <a:pt x="11" y="0"/>
                </a:ln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30"/>
          <p:cNvSpPr/>
          <p:nvPr/>
        </p:nvSpPr>
        <p:spPr>
          <a:xfrm>
            <a:off x="2751371" y="5732111"/>
            <a:ext cx="1774" cy="3400"/>
          </a:xfrm>
          <a:custGeom>
            <a:rect b="b" l="l" r="r" t="t"/>
            <a:pathLst>
              <a:path extrusionOk="0" h="23" w="12">
                <a:moveTo>
                  <a:pt x="11" y="0"/>
                </a:moveTo>
                <a:cubicBezTo>
                  <a:pt x="0" y="11"/>
                  <a:pt x="0" y="11"/>
                  <a:pt x="0" y="22"/>
                </a:cubicBezTo>
                <a:cubicBezTo>
                  <a:pt x="0" y="22"/>
                  <a:pt x="0" y="11"/>
                  <a:pt x="11" y="0"/>
                </a:cubicBez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30"/>
          <p:cNvSpPr/>
          <p:nvPr/>
        </p:nvSpPr>
        <p:spPr>
          <a:xfrm>
            <a:off x="2748119" y="5818136"/>
            <a:ext cx="3400" cy="13007"/>
          </a:xfrm>
          <a:custGeom>
            <a:rect b="b" l="l" r="r" t="t"/>
            <a:pathLst>
              <a:path extrusionOk="0" h="88" w="23">
                <a:moveTo>
                  <a:pt x="22" y="0"/>
                </a:moveTo>
                <a:lnTo>
                  <a:pt x="0" y="88"/>
                </a:lnTo>
                <a:cubicBezTo>
                  <a:pt x="11" y="55"/>
                  <a:pt x="22" y="33"/>
                  <a:pt x="22" y="0"/>
                </a:cubicBez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30"/>
          <p:cNvSpPr/>
          <p:nvPr/>
        </p:nvSpPr>
        <p:spPr>
          <a:xfrm>
            <a:off x="2748119" y="5884650"/>
            <a:ext cx="3400" cy="1774"/>
          </a:xfrm>
          <a:custGeom>
            <a:rect b="b" l="l" r="r" t="t"/>
            <a:pathLst>
              <a:path extrusionOk="0" h="12" w="23">
                <a:moveTo>
                  <a:pt x="0" y="0"/>
                </a:moveTo>
                <a:cubicBezTo>
                  <a:pt x="0" y="11"/>
                  <a:pt x="11" y="11"/>
                  <a:pt x="22" y="11"/>
                </a:cubicBezTo>
                <a:lnTo>
                  <a:pt x="0" y="0"/>
                </a:ln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30"/>
          <p:cNvSpPr/>
          <p:nvPr/>
        </p:nvSpPr>
        <p:spPr>
          <a:xfrm>
            <a:off x="2739989" y="4826484"/>
            <a:ext cx="1774" cy="5026"/>
          </a:xfrm>
          <a:custGeom>
            <a:rect b="b" l="l" r="r" t="t"/>
            <a:pathLst>
              <a:path extrusionOk="0" h="34" w="12">
                <a:moveTo>
                  <a:pt x="1" y="1"/>
                </a:moveTo>
                <a:cubicBezTo>
                  <a:pt x="0" y="1"/>
                  <a:pt x="0" y="7"/>
                  <a:pt x="0" y="22"/>
                </a:cubicBezTo>
                <a:cubicBezTo>
                  <a:pt x="4" y="22"/>
                  <a:pt x="6" y="24"/>
                  <a:pt x="8" y="25"/>
                </a:cubicBezTo>
                <a:lnTo>
                  <a:pt x="8" y="25"/>
                </a:lnTo>
                <a:cubicBezTo>
                  <a:pt x="3" y="13"/>
                  <a:pt x="2" y="1"/>
                  <a:pt x="1" y="1"/>
                </a:cubicBezTo>
                <a:close/>
                <a:moveTo>
                  <a:pt x="8" y="25"/>
                </a:moveTo>
                <a:lnTo>
                  <a:pt x="8" y="25"/>
                </a:lnTo>
                <a:cubicBezTo>
                  <a:pt x="9" y="28"/>
                  <a:pt x="10" y="31"/>
                  <a:pt x="11" y="33"/>
                </a:cubicBezTo>
                <a:cubicBezTo>
                  <a:pt x="11" y="33"/>
                  <a:pt x="11" y="28"/>
                  <a:pt x="8" y="25"/>
                </a:cubicBez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30"/>
          <p:cNvSpPr/>
          <p:nvPr/>
        </p:nvSpPr>
        <p:spPr>
          <a:xfrm>
            <a:off x="2751371" y="5134814"/>
            <a:ext cx="3400" cy="9903"/>
          </a:xfrm>
          <a:custGeom>
            <a:rect b="b" l="l" r="r" t="t"/>
            <a:pathLst>
              <a:path extrusionOk="0" h="67" w="23">
                <a:moveTo>
                  <a:pt x="0" y="1"/>
                </a:moveTo>
                <a:cubicBezTo>
                  <a:pt x="0" y="45"/>
                  <a:pt x="0" y="67"/>
                  <a:pt x="22" y="67"/>
                </a:cubicBezTo>
                <a:cubicBezTo>
                  <a:pt x="22" y="45"/>
                  <a:pt x="11" y="23"/>
                  <a:pt x="0" y="1"/>
                </a:cubicBez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30"/>
          <p:cNvSpPr/>
          <p:nvPr/>
        </p:nvSpPr>
        <p:spPr>
          <a:xfrm>
            <a:off x="2751371" y="5120181"/>
            <a:ext cx="1774" cy="14781"/>
          </a:xfrm>
          <a:custGeom>
            <a:rect b="b" l="l" r="r" t="t"/>
            <a:pathLst>
              <a:path extrusionOk="0" h="100" w="12">
                <a:moveTo>
                  <a:pt x="11" y="1"/>
                </a:moveTo>
                <a:cubicBezTo>
                  <a:pt x="0" y="34"/>
                  <a:pt x="0" y="67"/>
                  <a:pt x="11" y="100"/>
                </a:cubicBezTo>
                <a:cubicBezTo>
                  <a:pt x="11" y="67"/>
                  <a:pt x="11" y="34"/>
                  <a:pt x="11" y="1"/>
                </a:cubicBez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30"/>
          <p:cNvSpPr/>
          <p:nvPr/>
        </p:nvSpPr>
        <p:spPr>
          <a:xfrm>
            <a:off x="2744867" y="6171843"/>
            <a:ext cx="1774" cy="3400"/>
          </a:xfrm>
          <a:custGeom>
            <a:rect b="b" l="l" r="r" t="t"/>
            <a:pathLst>
              <a:path extrusionOk="0" h="23" w="12">
                <a:moveTo>
                  <a:pt x="0" y="1"/>
                </a:moveTo>
                <a:lnTo>
                  <a:pt x="0" y="23"/>
                </a:lnTo>
                <a:lnTo>
                  <a:pt x="11" y="23"/>
                </a:lnTo>
                <a:lnTo>
                  <a:pt x="0" y="1"/>
                </a:ln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30"/>
          <p:cNvSpPr/>
          <p:nvPr/>
        </p:nvSpPr>
        <p:spPr>
          <a:xfrm>
            <a:off x="2746493" y="6175095"/>
            <a:ext cx="148" cy="5026"/>
          </a:xfrm>
          <a:custGeom>
            <a:rect b="b" l="l" r="r" t="t"/>
            <a:pathLst>
              <a:path extrusionOk="0" h="34" w="1">
                <a:moveTo>
                  <a:pt x="0" y="1"/>
                </a:moveTo>
                <a:lnTo>
                  <a:pt x="0" y="34"/>
                </a:lnTo>
                <a:cubicBezTo>
                  <a:pt x="0" y="23"/>
                  <a:pt x="0" y="12"/>
                  <a:pt x="0" y="1"/>
                </a:cubicBez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30"/>
          <p:cNvSpPr/>
          <p:nvPr/>
        </p:nvSpPr>
        <p:spPr>
          <a:xfrm>
            <a:off x="2746493" y="6179973"/>
            <a:ext cx="1774" cy="6651"/>
          </a:xfrm>
          <a:custGeom>
            <a:rect b="b" l="l" r="r" t="t"/>
            <a:pathLst>
              <a:path extrusionOk="0" h="45" w="12">
                <a:moveTo>
                  <a:pt x="0" y="1"/>
                </a:moveTo>
                <a:cubicBezTo>
                  <a:pt x="0" y="12"/>
                  <a:pt x="0" y="34"/>
                  <a:pt x="11" y="45"/>
                </a:cubicBezTo>
                <a:lnTo>
                  <a:pt x="0" y="1"/>
                </a:ln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30"/>
          <p:cNvSpPr/>
          <p:nvPr/>
        </p:nvSpPr>
        <p:spPr>
          <a:xfrm>
            <a:off x="2746493" y="6084192"/>
            <a:ext cx="1774" cy="148"/>
          </a:xfrm>
          <a:custGeom>
            <a:rect b="b" l="l" r="r" t="t"/>
            <a:pathLst>
              <a:path extrusionOk="0" h="1" w="12">
                <a:moveTo>
                  <a:pt x="11" y="1"/>
                </a:moveTo>
                <a:lnTo>
                  <a:pt x="0" y="1"/>
                </a:lnTo>
                <a:cubicBezTo>
                  <a:pt x="0" y="1"/>
                  <a:pt x="0" y="1"/>
                  <a:pt x="11" y="1"/>
                </a:cubicBez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30"/>
          <p:cNvSpPr/>
          <p:nvPr/>
        </p:nvSpPr>
        <p:spPr>
          <a:xfrm>
            <a:off x="2743241" y="6058326"/>
            <a:ext cx="8277" cy="26015"/>
          </a:xfrm>
          <a:custGeom>
            <a:rect b="b" l="l" r="r" t="t"/>
            <a:pathLst>
              <a:path extrusionOk="0" h="176" w="56">
                <a:moveTo>
                  <a:pt x="33" y="0"/>
                </a:moveTo>
                <a:lnTo>
                  <a:pt x="33" y="0"/>
                </a:lnTo>
                <a:cubicBezTo>
                  <a:pt x="11" y="55"/>
                  <a:pt x="11" y="110"/>
                  <a:pt x="11" y="165"/>
                </a:cubicBezTo>
                <a:lnTo>
                  <a:pt x="22" y="176"/>
                </a:lnTo>
                <a:cubicBezTo>
                  <a:pt x="0" y="143"/>
                  <a:pt x="55" y="33"/>
                  <a:pt x="33" y="0"/>
                </a:cubicBez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30"/>
          <p:cNvSpPr/>
          <p:nvPr/>
        </p:nvSpPr>
        <p:spPr>
          <a:xfrm>
            <a:off x="2772360" y="5946286"/>
            <a:ext cx="9016" cy="24536"/>
          </a:xfrm>
          <a:custGeom>
            <a:rect b="b" l="l" r="r" t="t"/>
            <a:pathLst>
              <a:path extrusionOk="0" h="166" w="61">
                <a:moveTo>
                  <a:pt x="12" y="1"/>
                </a:moveTo>
                <a:lnTo>
                  <a:pt x="1" y="154"/>
                </a:lnTo>
                <a:cubicBezTo>
                  <a:pt x="14" y="142"/>
                  <a:pt x="26" y="122"/>
                  <a:pt x="35" y="122"/>
                </a:cubicBezTo>
                <a:cubicBezTo>
                  <a:pt x="41" y="122"/>
                  <a:pt x="45" y="133"/>
                  <a:pt x="45" y="165"/>
                </a:cubicBezTo>
                <a:cubicBezTo>
                  <a:pt x="61" y="94"/>
                  <a:pt x="61" y="78"/>
                  <a:pt x="54" y="78"/>
                </a:cubicBezTo>
                <a:cubicBezTo>
                  <a:pt x="50" y="78"/>
                  <a:pt x="41" y="87"/>
                  <a:pt x="33" y="87"/>
                </a:cubicBezTo>
                <a:cubicBezTo>
                  <a:pt x="22" y="87"/>
                  <a:pt x="12" y="72"/>
                  <a:pt x="12" y="1"/>
                </a:cubicBez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30"/>
          <p:cNvSpPr/>
          <p:nvPr/>
        </p:nvSpPr>
        <p:spPr>
          <a:xfrm>
            <a:off x="2777238" y="5871495"/>
            <a:ext cx="5026" cy="11529"/>
          </a:xfrm>
          <a:custGeom>
            <a:rect b="b" l="l" r="r" t="t"/>
            <a:pathLst>
              <a:path extrusionOk="0" h="78" w="34">
                <a:moveTo>
                  <a:pt x="21" y="0"/>
                </a:moveTo>
                <a:cubicBezTo>
                  <a:pt x="17" y="0"/>
                  <a:pt x="11" y="14"/>
                  <a:pt x="1" y="45"/>
                </a:cubicBezTo>
                <a:cubicBezTo>
                  <a:pt x="4" y="69"/>
                  <a:pt x="8" y="77"/>
                  <a:pt x="11" y="77"/>
                </a:cubicBezTo>
                <a:cubicBezTo>
                  <a:pt x="18" y="77"/>
                  <a:pt x="25" y="44"/>
                  <a:pt x="32" y="44"/>
                </a:cubicBezTo>
                <a:cubicBezTo>
                  <a:pt x="32" y="44"/>
                  <a:pt x="33" y="45"/>
                  <a:pt x="34" y="45"/>
                </a:cubicBezTo>
                <a:cubicBezTo>
                  <a:pt x="28" y="17"/>
                  <a:pt x="25" y="0"/>
                  <a:pt x="21" y="0"/>
                </a:cubicBez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30"/>
          <p:cNvSpPr/>
          <p:nvPr/>
        </p:nvSpPr>
        <p:spPr>
          <a:xfrm>
            <a:off x="2777238" y="5373822"/>
            <a:ext cx="6651" cy="4582"/>
          </a:xfrm>
          <a:custGeom>
            <a:rect b="b" l="l" r="r" t="t"/>
            <a:pathLst>
              <a:path extrusionOk="0" h="31" w="45">
                <a:moveTo>
                  <a:pt x="1" y="20"/>
                </a:moveTo>
                <a:cubicBezTo>
                  <a:pt x="2" y="20"/>
                  <a:pt x="4" y="20"/>
                  <a:pt x="5" y="21"/>
                </a:cubicBezTo>
                <a:lnTo>
                  <a:pt x="5" y="21"/>
                </a:lnTo>
                <a:lnTo>
                  <a:pt x="1" y="20"/>
                </a:lnTo>
                <a:close/>
                <a:moveTo>
                  <a:pt x="36" y="1"/>
                </a:moveTo>
                <a:cubicBezTo>
                  <a:pt x="31" y="1"/>
                  <a:pt x="24" y="21"/>
                  <a:pt x="8" y="21"/>
                </a:cubicBezTo>
                <a:cubicBezTo>
                  <a:pt x="7" y="21"/>
                  <a:pt x="6" y="21"/>
                  <a:pt x="5" y="21"/>
                </a:cubicBezTo>
                <a:lnTo>
                  <a:pt x="5" y="21"/>
                </a:lnTo>
                <a:lnTo>
                  <a:pt x="45" y="31"/>
                </a:lnTo>
                <a:cubicBezTo>
                  <a:pt x="41" y="8"/>
                  <a:pt x="38" y="1"/>
                  <a:pt x="36" y="1"/>
                </a:cubicBez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30"/>
          <p:cNvSpPr/>
          <p:nvPr/>
        </p:nvSpPr>
        <p:spPr>
          <a:xfrm>
            <a:off x="2746493" y="5280850"/>
            <a:ext cx="5026" cy="13155"/>
          </a:xfrm>
          <a:custGeom>
            <a:rect b="b" l="l" r="r" t="t"/>
            <a:pathLst>
              <a:path extrusionOk="0" h="89" w="34">
                <a:moveTo>
                  <a:pt x="22" y="1"/>
                </a:moveTo>
                <a:lnTo>
                  <a:pt x="0" y="67"/>
                </a:lnTo>
                <a:lnTo>
                  <a:pt x="33" y="89"/>
                </a:lnTo>
                <a:lnTo>
                  <a:pt x="22" y="1"/>
                </a:ln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30"/>
          <p:cNvSpPr/>
          <p:nvPr/>
        </p:nvSpPr>
        <p:spPr>
          <a:xfrm>
            <a:off x="2786993" y="5212710"/>
            <a:ext cx="3400" cy="16407"/>
          </a:xfrm>
          <a:custGeom>
            <a:rect b="b" l="l" r="r" t="t"/>
            <a:pathLst>
              <a:path extrusionOk="0" h="111" w="23">
                <a:moveTo>
                  <a:pt x="1" y="1"/>
                </a:moveTo>
                <a:lnTo>
                  <a:pt x="12" y="78"/>
                </a:lnTo>
                <a:lnTo>
                  <a:pt x="23" y="110"/>
                </a:lnTo>
                <a:lnTo>
                  <a:pt x="1" y="1"/>
                </a:ln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30"/>
          <p:cNvSpPr/>
          <p:nvPr/>
        </p:nvSpPr>
        <p:spPr>
          <a:xfrm>
            <a:off x="2512806" y="5003412"/>
            <a:ext cx="3400" cy="13155"/>
          </a:xfrm>
          <a:custGeom>
            <a:rect b="b" l="l" r="r" t="t"/>
            <a:pathLst>
              <a:path extrusionOk="0" h="89" w="23">
                <a:moveTo>
                  <a:pt x="0" y="0"/>
                </a:moveTo>
                <a:lnTo>
                  <a:pt x="11" y="88"/>
                </a:lnTo>
                <a:lnTo>
                  <a:pt x="22" y="44"/>
                </a:lnTo>
                <a:lnTo>
                  <a:pt x="0" y="0"/>
                </a:lnTo>
                <a:close/>
              </a:path>
            </a:pathLst>
          </a:cu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30"/>
          <p:cNvSpPr/>
          <p:nvPr/>
        </p:nvSpPr>
        <p:spPr>
          <a:xfrm>
            <a:off x="7320603" y="1081287"/>
            <a:ext cx="1366200" cy="3552000"/>
          </a:xfrm>
          <a:prstGeom prst="roundRect">
            <a:avLst>
              <a:gd fmla="val 39287" name="adj"/>
            </a:avLst>
          </a:prstGeom>
          <a:solidFill>
            <a:srgbClr val="434343"/>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30"/>
          <p:cNvSpPr/>
          <p:nvPr/>
        </p:nvSpPr>
        <p:spPr>
          <a:xfrm>
            <a:off x="7553672" y="1296721"/>
            <a:ext cx="900000" cy="900000"/>
          </a:xfrm>
          <a:prstGeom prst="ellipse">
            <a:avLst/>
          </a:pr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30"/>
          <p:cNvSpPr/>
          <p:nvPr/>
        </p:nvSpPr>
        <p:spPr>
          <a:xfrm>
            <a:off x="7553672" y="2407305"/>
            <a:ext cx="900000" cy="900000"/>
          </a:xfrm>
          <a:prstGeom prst="ellipse">
            <a:avLst/>
          </a:prstGeom>
          <a:solidFill>
            <a:schemeClr val="accent1"/>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30"/>
          <p:cNvSpPr/>
          <p:nvPr/>
        </p:nvSpPr>
        <p:spPr>
          <a:xfrm>
            <a:off x="7553672" y="3517888"/>
            <a:ext cx="900000" cy="900000"/>
          </a:xfrm>
          <a:prstGeom prst="ellipse">
            <a:avLst/>
          </a:prstGeom>
          <a:solidFill>
            <a:schemeClr val="accen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30"/>
          <p:cNvSpPr txBox="1"/>
          <p:nvPr/>
        </p:nvSpPr>
        <p:spPr>
          <a:xfrm>
            <a:off x="2240547" y="2613152"/>
            <a:ext cx="4325400" cy="39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500">
                <a:solidFill>
                  <a:schemeClr val="dk1"/>
                </a:solidFill>
                <a:latin typeface="Roboto"/>
                <a:ea typeface="Roboto"/>
                <a:cs typeface="Roboto"/>
                <a:sym typeface="Roboto"/>
              </a:rPr>
              <a:t>Exposure to different stages of data science and new tools - </a:t>
            </a:r>
            <a:r>
              <a:rPr lang="en" sz="1500">
                <a:solidFill>
                  <a:schemeClr val="dk1"/>
                </a:solidFill>
                <a:latin typeface="Roboto"/>
                <a:ea typeface="Roboto"/>
                <a:cs typeface="Roboto"/>
                <a:sym typeface="Roboto"/>
              </a:rPr>
              <a:t>Tableau</a:t>
            </a:r>
            <a:r>
              <a:rPr lang="en" sz="1500">
                <a:solidFill>
                  <a:schemeClr val="dk1"/>
                </a:solidFill>
                <a:latin typeface="Roboto"/>
                <a:ea typeface="Roboto"/>
                <a:cs typeface="Roboto"/>
                <a:sym typeface="Roboto"/>
              </a:rPr>
              <a:t> and Matlab  </a:t>
            </a:r>
            <a:endParaRPr b="0" i="0" sz="1500" u="none" cap="none" strike="noStrike">
              <a:solidFill>
                <a:schemeClr val="dk1"/>
              </a:solidFill>
              <a:latin typeface="Roboto"/>
              <a:ea typeface="Roboto"/>
              <a:cs typeface="Roboto"/>
              <a:sym typeface="Roboto"/>
            </a:endParaRPr>
          </a:p>
        </p:txBody>
      </p:sp>
      <p:sp>
        <p:nvSpPr>
          <p:cNvPr id="635" name="Google Shape;635;p30"/>
          <p:cNvSpPr txBox="1"/>
          <p:nvPr/>
        </p:nvSpPr>
        <p:spPr>
          <a:xfrm>
            <a:off x="2240552" y="1591213"/>
            <a:ext cx="4325400" cy="39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500">
                <a:solidFill>
                  <a:schemeClr val="dk1"/>
                </a:solidFill>
                <a:latin typeface="Roboto"/>
                <a:ea typeface="Roboto"/>
                <a:cs typeface="Roboto"/>
                <a:sym typeface="Roboto"/>
              </a:rPr>
              <a:t>Take small data and do sanity check </a:t>
            </a:r>
            <a:endParaRPr b="0" i="0" sz="1500" u="none" cap="none" strike="noStrike">
              <a:solidFill>
                <a:schemeClr val="dk1"/>
              </a:solidFill>
              <a:latin typeface="Roboto"/>
              <a:ea typeface="Roboto"/>
              <a:cs typeface="Roboto"/>
              <a:sym typeface="Roboto"/>
            </a:endParaRPr>
          </a:p>
        </p:txBody>
      </p:sp>
      <p:sp>
        <p:nvSpPr>
          <p:cNvPr id="636" name="Google Shape;636;p30"/>
          <p:cNvSpPr txBox="1"/>
          <p:nvPr/>
        </p:nvSpPr>
        <p:spPr>
          <a:xfrm>
            <a:off x="2240551" y="3719813"/>
            <a:ext cx="1815000" cy="39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1500">
                <a:solidFill>
                  <a:schemeClr val="dk1"/>
                </a:solidFill>
                <a:latin typeface="Roboto"/>
                <a:ea typeface="Roboto"/>
                <a:cs typeface="Roboto"/>
                <a:sym typeface="Roboto"/>
              </a:rPr>
              <a:t>Mob Programming </a:t>
            </a:r>
            <a:endParaRPr b="0" i="0" sz="1500" u="none" cap="none" strike="noStrike">
              <a:solidFill>
                <a:schemeClr val="dk1"/>
              </a:solidFill>
              <a:latin typeface="Roboto"/>
              <a:ea typeface="Roboto"/>
              <a:cs typeface="Roboto"/>
              <a:sym typeface="Roboto"/>
            </a:endParaRPr>
          </a:p>
        </p:txBody>
      </p:sp>
      <p:grpSp>
        <p:nvGrpSpPr>
          <p:cNvPr id="637" name="Google Shape;637;p30"/>
          <p:cNvGrpSpPr/>
          <p:nvPr/>
        </p:nvGrpSpPr>
        <p:grpSpPr>
          <a:xfrm>
            <a:off x="680190" y="3742681"/>
            <a:ext cx="453980" cy="422540"/>
            <a:chOff x="-21322300" y="4077125"/>
            <a:chExt cx="307200" cy="285925"/>
          </a:xfrm>
        </p:grpSpPr>
        <p:sp>
          <p:nvSpPr>
            <p:cNvPr id="638" name="Google Shape;638;p30"/>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30"/>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30"/>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30"/>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30"/>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30"/>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30"/>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30"/>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30"/>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30"/>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30"/>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30"/>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0" name="Google Shape;650;p30"/>
          <p:cNvGrpSpPr/>
          <p:nvPr/>
        </p:nvGrpSpPr>
        <p:grpSpPr>
          <a:xfrm>
            <a:off x="683715" y="1524366"/>
            <a:ext cx="450470" cy="450470"/>
            <a:chOff x="-20571700" y="4066875"/>
            <a:chExt cx="304825" cy="304825"/>
          </a:xfrm>
        </p:grpSpPr>
        <p:sp>
          <p:nvSpPr>
            <p:cNvPr id="651" name="Google Shape;651;p30"/>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30"/>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30"/>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30"/>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30"/>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30"/>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7" name="Google Shape;657;p30"/>
          <p:cNvGrpSpPr/>
          <p:nvPr/>
        </p:nvGrpSpPr>
        <p:grpSpPr>
          <a:xfrm>
            <a:off x="683709" y="2633162"/>
            <a:ext cx="450470" cy="448180"/>
            <a:chOff x="-16419350" y="4058200"/>
            <a:chExt cx="304825" cy="303275"/>
          </a:xfrm>
        </p:grpSpPr>
        <p:sp>
          <p:nvSpPr>
            <p:cNvPr id="658" name="Google Shape;658;p30"/>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30"/>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30"/>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30"/>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30"/>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30"/>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30"/>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65" name="Google Shape;665;p30"/>
          <p:cNvCxnSpPr/>
          <p:nvPr/>
        </p:nvCxnSpPr>
        <p:spPr>
          <a:xfrm rot="10800000">
            <a:off x="1357200" y="1749602"/>
            <a:ext cx="660300" cy="0"/>
          </a:xfrm>
          <a:prstGeom prst="straightConnector1">
            <a:avLst/>
          </a:prstGeom>
          <a:noFill/>
          <a:ln cap="flat" cmpd="sng" w="9525">
            <a:solidFill>
              <a:srgbClr val="434343"/>
            </a:solidFill>
            <a:prstDash val="solid"/>
            <a:round/>
            <a:headEnd len="sm" w="sm" type="none"/>
            <a:tailEnd len="sm" w="sm" type="none"/>
          </a:ln>
          <a:effectLst>
            <a:outerShdw blurRad="57150" rotWithShape="0" algn="bl" dir="5400000" dist="19050">
              <a:srgbClr val="000000">
                <a:alpha val="49803"/>
              </a:srgbClr>
            </a:outerShdw>
          </a:effectLst>
        </p:spPr>
      </p:cxnSp>
      <p:cxnSp>
        <p:nvCxnSpPr>
          <p:cNvPr id="666" name="Google Shape;666;p30"/>
          <p:cNvCxnSpPr/>
          <p:nvPr/>
        </p:nvCxnSpPr>
        <p:spPr>
          <a:xfrm rot="10800000">
            <a:off x="1357200" y="2858752"/>
            <a:ext cx="660300" cy="0"/>
          </a:xfrm>
          <a:prstGeom prst="straightConnector1">
            <a:avLst/>
          </a:prstGeom>
          <a:noFill/>
          <a:ln cap="flat" cmpd="sng" w="9525">
            <a:solidFill>
              <a:srgbClr val="434343"/>
            </a:solidFill>
            <a:prstDash val="solid"/>
            <a:round/>
            <a:headEnd len="sm" w="sm" type="none"/>
            <a:tailEnd len="sm" w="sm" type="none"/>
          </a:ln>
          <a:effectLst>
            <a:outerShdw blurRad="57150" rotWithShape="0" algn="bl" dir="5400000" dist="19050">
              <a:srgbClr val="000000">
                <a:alpha val="49803"/>
              </a:srgbClr>
            </a:outerShdw>
          </a:effectLst>
        </p:spPr>
      </p:cxnSp>
      <p:cxnSp>
        <p:nvCxnSpPr>
          <p:cNvPr id="667" name="Google Shape;667;p30"/>
          <p:cNvCxnSpPr/>
          <p:nvPr/>
        </p:nvCxnSpPr>
        <p:spPr>
          <a:xfrm rot="10800000">
            <a:off x="1357200" y="3967902"/>
            <a:ext cx="660300" cy="0"/>
          </a:xfrm>
          <a:prstGeom prst="straightConnector1">
            <a:avLst/>
          </a:prstGeom>
          <a:noFill/>
          <a:ln cap="flat" cmpd="sng" w="9525">
            <a:solidFill>
              <a:srgbClr val="434343"/>
            </a:solidFill>
            <a:prstDash val="solid"/>
            <a:round/>
            <a:headEnd len="sm" w="sm" type="none"/>
            <a:tailEnd len="sm" w="sm" type="none"/>
          </a:ln>
          <a:effectLst>
            <a:outerShdw blurRad="57150" rotWithShape="0" algn="bl" dir="5400000" dist="19050">
              <a:srgbClr val="000000">
                <a:alpha val="49803"/>
              </a:srgbClr>
            </a:outerShdw>
          </a:effectLst>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p31"/>
          <p:cNvPicPr preferRelativeResize="0"/>
          <p:nvPr/>
        </p:nvPicPr>
        <p:blipFill rotWithShape="1">
          <a:blip r:embed="rId3">
            <a:alphaModFix/>
          </a:blip>
          <a:srcRect b="0" l="0" r="0" t="0"/>
          <a:stretch/>
        </p:blipFill>
        <p:spPr>
          <a:xfrm>
            <a:off x="1820636" y="587600"/>
            <a:ext cx="5502725" cy="3864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3"/>
          <p:cNvSpPr txBox="1"/>
          <p:nvPr>
            <p:ph type="title"/>
          </p:nvPr>
        </p:nvSpPr>
        <p:spPr>
          <a:xfrm>
            <a:off x="457200" y="411475"/>
            <a:ext cx="8229600" cy="39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PROJECT APPROACH</a:t>
            </a:r>
            <a:endParaRPr/>
          </a:p>
        </p:txBody>
      </p:sp>
      <p:sp>
        <p:nvSpPr>
          <p:cNvPr id="114" name="Google Shape;114;p3"/>
          <p:cNvSpPr txBox="1"/>
          <p:nvPr/>
        </p:nvSpPr>
        <p:spPr>
          <a:xfrm>
            <a:off x="1694700" y="1339250"/>
            <a:ext cx="6871500" cy="3221400"/>
          </a:xfrm>
          <a:prstGeom prst="rect">
            <a:avLst/>
          </a:prstGeom>
          <a:noFill/>
          <a:ln>
            <a:noFill/>
          </a:ln>
        </p:spPr>
        <p:txBody>
          <a:bodyPr anchorCtr="0" anchor="ctr" bIns="91425" lIns="91425" spcFirstLastPara="1" rIns="91425" wrap="square" tIns="91425">
            <a:noAutofit/>
          </a:bodyPr>
          <a:lstStyle/>
          <a:p>
            <a:pPr indent="-317500" lvl="0" marL="457200" marR="0" rtl="0" algn="just">
              <a:lnSpc>
                <a:spcPct val="100000"/>
              </a:lnSpc>
              <a:spcBef>
                <a:spcPts val="0"/>
              </a:spcBef>
              <a:spcAft>
                <a:spcPts val="0"/>
              </a:spcAft>
              <a:buClr>
                <a:schemeClr val="dk1"/>
              </a:buClr>
              <a:buSzPts val="1400"/>
              <a:buFont typeface="Fira Sans Medium"/>
              <a:buChar char="●"/>
            </a:pPr>
            <a:r>
              <a:rPr b="0" i="0" lang="en" sz="1400" u="none" cap="none" strike="noStrike">
                <a:solidFill>
                  <a:schemeClr val="dk1"/>
                </a:solidFill>
                <a:latin typeface="Fira Sans Medium"/>
                <a:ea typeface="Fira Sans Medium"/>
                <a:cs typeface="Fira Sans Medium"/>
                <a:sym typeface="Fira Sans Medium"/>
              </a:rPr>
              <a:t>We chose I-205 highway data for May, 2019 which has heavy usage and is close to the real data</a:t>
            </a:r>
            <a:endParaRPr b="0" i="0" sz="1400" u="none" cap="none" strike="noStrike">
              <a:solidFill>
                <a:schemeClr val="dk1"/>
              </a:solidFill>
              <a:latin typeface="Fira Sans Medium"/>
              <a:ea typeface="Fira Sans Medium"/>
              <a:cs typeface="Fira Sans Medium"/>
              <a:sym typeface="Fira Sans Medium"/>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Fira Sans Medium"/>
              <a:ea typeface="Fira Sans Medium"/>
              <a:cs typeface="Fira Sans Medium"/>
              <a:sym typeface="Fira Sans Medium"/>
            </a:endParaRPr>
          </a:p>
          <a:p>
            <a:pPr indent="-317500" lvl="0" marL="457200" marR="0" rtl="0" algn="just">
              <a:lnSpc>
                <a:spcPct val="100000"/>
              </a:lnSpc>
              <a:spcBef>
                <a:spcPts val="0"/>
              </a:spcBef>
              <a:spcAft>
                <a:spcPts val="0"/>
              </a:spcAft>
              <a:buClr>
                <a:schemeClr val="dk1"/>
              </a:buClr>
              <a:buSzPts val="1400"/>
              <a:buFont typeface="Fira Sans Medium"/>
              <a:buChar char="●"/>
            </a:pPr>
            <a:r>
              <a:rPr b="0" i="0" lang="en" sz="1400" u="none" cap="none" strike="noStrike">
                <a:solidFill>
                  <a:schemeClr val="dk1"/>
                </a:solidFill>
                <a:latin typeface="Fira Sans Medium"/>
                <a:ea typeface="Fira Sans Medium"/>
                <a:cs typeface="Fira Sans Medium"/>
                <a:sym typeface="Fira Sans Medium"/>
              </a:rPr>
              <a:t>The I205 data has highway, station, detectors information</a:t>
            </a:r>
            <a:endParaRPr b="0" i="0" sz="1400" u="none" cap="none" strike="noStrike">
              <a:solidFill>
                <a:schemeClr val="dk1"/>
              </a:solidFill>
              <a:latin typeface="Fira Sans Medium"/>
              <a:ea typeface="Fira Sans Medium"/>
              <a:cs typeface="Fira Sans Medium"/>
              <a:sym typeface="Fira Sans Medium"/>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Fira Sans Medium"/>
              <a:ea typeface="Fira Sans Medium"/>
              <a:cs typeface="Fira Sans Medium"/>
              <a:sym typeface="Fira Sans Medium"/>
            </a:endParaRPr>
          </a:p>
          <a:p>
            <a:pPr indent="-317500" lvl="0" marL="457200" marR="0" rtl="0" algn="just">
              <a:lnSpc>
                <a:spcPct val="115000"/>
              </a:lnSpc>
              <a:spcBef>
                <a:spcPts val="0"/>
              </a:spcBef>
              <a:spcAft>
                <a:spcPts val="0"/>
              </a:spcAft>
              <a:buClr>
                <a:schemeClr val="dk1"/>
              </a:buClr>
              <a:buSzPts val="1400"/>
              <a:buFont typeface="Fira Sans Medium"/>
              <a:buChar char="●"/>
            </a:pPr>
            <a:r>
              <a:rPr b="0" i="0" lang="en" sz="1400" u="none" cap="none" strike="noStrike">
                <a:solidFill>
                  <a:schemeClr val="dk1"/>
                </a:solidFill>
                <a:latin typeface="Fira Sans Medium"/>
                <a:ea typeface="Fira Sans Medium"/>
                <a:cs typeface="Fira Sans Medium"/>
                <a:sym typeface="Fira Sans Medium"/>
              </a:rPr>
              <a:t>Using data from each of these stations gives a rough idea about the vehicles that pass through them at a particular point </a:t>
            </a:r>
            <a:r>
              <a:rPr lang="en">
                <a:solidFill>
                  <a:schemeClr val="dk1"/>
                </a:solidFill>
                <a:latin typeface="Fira Sans Medium"/>
                <a:ea typeface="Fira Sans Medium"/>
                <a:cs typeface="Fira Sans Medium"/>
                <a:sym typeface="Fira Sans Medium"/>
              </a:rPr>
              <a:t>of </a:t>
            </a:r>
            <a:r>
              <a:rPr b="0" i="0" lang="en" sz="1400" u="none" cap="none" strike="noStrike">
                <a:solidFill>
                  <a:schemeClr val="dk1"/>
                </a:solidFill>
                <a:latin typeface="Fira Sans Medium"/>
                <a:ea typeface="Fira Sans Medium"/>
                <a:cs typeface="Fira Sans Medium"/>
                <a:sym typeface="Fira Sans Medium"/>
              </a:rPr>
              <a:t> time</a:t>
            </a:r>
            <a:endParaRPr b="0" i="0" sz="1400" u="none" cap="none" strike="noStrike">
              <a:solidFill>
                <a:schemeClr val="dk1"/>
              </a:solidFill>
              <a:latin typeface="Fira Sans Medium"/>
              <a:ea typeface="Fira Sans Medium"/>
              <a:cs typeface="Fira Sans Medium"/>
              <a:sym typeface="Fira Sans Medium"/>
            </a:endParaRPr>
          </a:p>
          <a:p>
            <a:pPr indent="0" lvl="0" marL="457200" marR="0" rtl="0" algn="just">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Fira Sans Medium"/>
              <a:ea typeface="Fira Sans Medium"/>
              <a:cs typeface="Fira Sans Medium"/>
              <a:sym typeface="Fira Sans Medium"/>
            </a:endParaRPr>
          </a:p>
          <a:p>
            <a:pPr indent="-317500" lvl="0" marL="457200" marR="0" rtl="0" algn="just">
              <a:lnSpc>
                <a:spcPct val="115000"/>
              </a:lnSpc>
              <a:spcBef>
                <a:spcPts val="0"/>
              </a:spcBef>
              <a:spcAft>
                <a:spcPts val="0"/>
              </a:spcAft>
              <a:buClr>
                <a:schemeClr val="dk1"/>
              </a:buClr>
              <a:buSzPts val="1400"/>
              <a:buFont typeface="Fira Sans Medium"/>
              <a:buChar char="●"/>
            </a:pPr>
            <a:r>
              <a:rPr b="0" i="0" lang="en" sz="1400" u="none" cap="none" strike="noStrike">
                <a:solidFill>
                  <a:schemeClr val="dk1"/>
                </a:solidFill>
                <a:latin typeface="Fira Sans Medium"/>
                <a:ea typeface="Fira Sans Medium"/>
                <a:cs typeface="Fira Sans Medium"/>
                <a:sym typeface="Fira Sans Medium"/>
              </a:rPr>
              <a:t>We observed that speed is one of the major contributors to incidents (low or high).</a:t>
            </a:r>
            <a:endParaRPr b="0" i="0" sz="1400" u="none" cap="none" strike="noStrike">
              <a:solidFill>
                <a:schemeClr val="dk1"/>
              </a:solidFill>
              <a:latin typeface="Fira Sans Medium"/>
              <a:ea typeface="Fira Sans Medium"/>
              <a:cs typeface="Fira Sans Medium"/>
              <a:sym typeface="Fira Sans Medium"/>
            </a:endParaRPr>
          </a:p>
          <a:p>
            <a:pPr indent="0" lvl="0" marL="457200" marR="0" rtl="0" algn="just">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Fira Sans Medium"/>
              <a:ea typeface="Fira Sans Medium"/>
              <a:cs typeface="Fira Sans Medium"/>
              <a:sym typeface="Fira Sans Medium"/>
            </a:endParaRPr>
          </a:p>
          <a:p>
            <a:pPr indent="-317500" lvl="0" marL="457200" marR="0" rtl="0" algn="just">
              <a:lnSpc>
                <a:spcPct val="115000"/>
              </a:lnSpc>
              <a:spcBef>
                <a:spcPts val="0"/>
              </a:spcBef>
              <a:spcAft>
                <a:spcPts val="0"/>
              </a:spcAft>
              <a:buClr>
                <a:schemeClr val="dk1"/>
              </a:buClr>
              <a:buSzPts val="1400"/>
              <a:buFont typeface="Fira Sans Medium"/>
              <a:buChar char="●"/>
            </a:pPr>
            <a:r>
              <a:rPr b="0" i="0" lang="en" sz="1400" u="none" cap="none" strike="noStrike">
                <a:solidFill>
                  <a:schemeClr val="dk1"/>
                </a:solidFill>
                <a:latin typeface="Fira Sans Medium"/>
                <a:ea typeface="Fira Sans Medium"/>
                <a:cs typeface="Fira Sans Medium"/>
                <a:sym typeface="Fira Sans Medium"/>
              </a:rPr>
              <a:t>Overspeeding and not keeping up with minimum speed are both equally dangerous on a highway</a:t>
            </a:r>
            <a:endParaRPr b="0" i="0" sz="1400" u="none" cap="none" strike="noStrike">
              <a:solidFill>
                <a:schemeClr val="dk1"/>
              </a:solidFill>
              <a:latin typeface="Fira Sans Medium"/>
              <a:ea typeface="Fira Sans Medium"/>
              <a:cs typeface="Fira Sans Medium"/>
              <a:sym typeface="Fira Sans Medium"/>
            </a:endParaRPr>
          </a:p>
          <a:p>
            <a:pPr indent="0" lvl="0" marL="457200" marR="0" rtl="0" algn="just">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Fira Sans Medium"/>
              <a:ea typeface="Fira Sans Medium"/>
              <a:cs typeface="Fira Sans Medium"/>
              <a:sym typeface="Fira Sans Medium"/>
            </a:endParaRPr>
          </a:p>
        </p:txBody>
      </p:sp>
      <p:grpSp>
        <p:nvGrpSpPr>
          <p:cNvPr id="115" name="Google Shape;115;p3"/>
          <p:cNvGrpSpPr/>
          <p:nvPr/>
        </p:nvGrpSpPr>
        <p:grpSpPr>
          <a:xfrm>
            <a:off x="927678" y="1126117"/>
            <a:ext cx="468764" cy="3303123"/>
            <a:chOff x="4309385" y="1116792"/>
            <a:chExt cx="525226" cy="3701808"/>
          </a:xfrm>
        </p:grpSpPr>
        <p:sp>
          <p:nvSpPr>
            <p:cNvPr id="116" name="Google Shape;116;p3"/>
            <p:cNvSpPr/>
            <p:nvPr/>
          </p:nvSpPr>
          <p:spPr>
            <a:xfrm>
              <a:off x="4355430" y="1130606"/>
              <a:ext cx="437845" cy="252945"/>
            </a:xfrm>
            <a:custGeom>
              <a:rect b="b" l="l" r="r" t="t"/>
              <a:pathLst>
                <a:path extrusionOk="0" h="2417" w="4184">
                  <a:moveTo>
                    <a:pt x="2097" y="1"/>
                  </a:moveTo>
                  <a:lnTo>
                    <a:pt x="0" y="1209"/>
                  </a:lnTo>
                  <a:lnTo>
                    <a:pt x="2097" y="2416"/>
                  </a:lnTo>
                  <a:lnTo>
                    <a:pt x="4183" y="1209"/>
                  </a:lnTo>
                  <a:lnTo>
                    <a:pt x="2097" y="1"/>
                  </a:lnTo>
                  <a:close/>
                </a:path>
              </a:pathLst>
            </a:custGeom>
            <a:solidFill>
              <a:srgbClr val="5B615C"/>
            </a:solidFill>
            <a:ln cap="flat" cmpd="sng" w="9525">
              <a:solidFill>
                <a:srgbClr val="5B61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
            <p:cNvSpPr/>
            <p:nvPr/>
          </p:nvSpPr>
          <p:spPr>
            <a:xfrm>
              <a:off x="4574876" y="1220293"/>
              <a:ext cx="179366" cy="143688"/>
            </a:xfrm>
            <a:custGeom>
              <a:rect b="b" l="l" r="r" t="t"/>
              <a:pathLst>
                <a:path extrusionOk="0" h="1373" w="1714">
                  <a:moveTo>
                    <a:pt x="1713" y="0"/>
                  </a:moveTo>
                  <a:lnTo>
                    <a:pt x="0" y="988"/>
                  </a:lnTo>
                  <a:lnTo>
                    <a:pt x="0" y="1373"/>
                  </a:lnTo>
                  <a:lnTo>
                    <a:pt x="1713" y="373"/>
                  </a:lnTo>
                  <a:lnTo>
                    <a:pt x="1713" y="0"/>
                  </a:lnTo>
                  <a:close/>
                </a:path>
              </a:pathLst>
            </a:custGeom>
            <a:solidFill>
              <a:srgbClr val="3333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
            <p:cNvSpPr/>
            <p:nvPr/>
          </p:nvSpPr>
          <p:spPr>
            <a:xfrm>
              <a:off x="4394464" y="1220293"/>
              <a:ext cx="180517" cy="143688"/>
            </a:xfrm>
            <a:custGeom>
              <a:rect b="b" l="l" r="r" t="t"/>
              <a:pathLst>
                <a:path extrusionOk="0" h="1373" w="1725">
                  <a:moveTo>
                    <a:pt x="0" y="0"/>
                  </a:moveTo>
                  <a:lnTo>
                    <a:pt x="0" y="373"/>
                  </a:lnTo>
                  <a:lnTo>
                    <a:pt x="1724" y="1373"/>
                  </a:lnTo>
                  <a:lnTo>
                    <a:pt x="1724" y="988"/>
                  </a:lnTo>
                  <a:lnTo>
                    <a:pt x="0" y="0"/>
                  </a:lnTo>
                  <a:close/>
                </a:path>
              </a:pathLst>
            </a:custGeom>
            <a:solidFill>
              <a:srgbClr val="1A1A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
            <p:cNvSpPr/>
            <p:nvPr/>
          </p:nvSpPr>
          <p:spPr>
            <a:xfrm>
              <a:off x="4394464" y="1116792"/>
              <a:ext cx="359778" cy="207003"/>
            </a:xfrm>
            <a:custGeom>
              <a:rect b="b" l="l" r="r" t="t"/>
              <a:pathLst>
                <a:path extrusionOk="0" h="1978" w="3438">
                  <a:moveTo>
                    <a:pt x="1724" y="1"/>
                  </a:moveTo>
                  <a:lnTo>
                    <a:pt x="0" y="989"/>
                  </a:lnTo>
                  <a:lnTo>
                    <a:pt x="1724" y="1977"/>
                  </a:lnTo>
                  <a:lnTo>
                    <a:pt x="3437" y="989"/>
                  </a:lnTo>
                  <a:lnTo>
                    <a:pt x="1724" y="1"/>
                  </a:lnTo>
                  <a:close/>
                </a:path>
              </a:pathLst>
            </a:custGeom>
            <a:solidFill>
              <a:srgbClr val="5B61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
            <p:cNvSpPr/>
            <p:nvPr/>
          </p:nvSpPr>
          <p:spPr>
            <a:xfrm>
              <a:off x="4418533" y="4028420"/>
              <a:ext cx="311536" cy="787929"/>
            </a:xfrm>
            <a:custGeom>
              <a:rect b="b" l="l" r="r" t="t"/>
              <a:pathLst>
                <a:path extrusionOk="0" h="7529" w="2977">
                  <a:moveTo>
                    <a:pt x="2977" y="12"/>
                  </a:moveTo>
                  <a:lnTo>
                    <a:pt x="2976" y="15"/>
                  </a:lnTo>
                  <a:lnTo>
                    <a:pt x="2976" y="15"/>
                  </a:lnTo>
                  <a:cubicBezTo>
                    <a:pt x="2976" y="14"/>
                    <a:pt x="2977" y="13"/>
                    <a:pt x="2977" y="12"/>
                  </a:cubicBezTo>
                  <a:close/>
                  <a:moveTo>
                    <a:pt x="23" y="1"/>
                  </a:moveTo>
                  <a:lnTo>
                    <a:pt x="1" y="6666"/>
                  </a:lnTo>
                  <a:cubicBezTo>
                    <a:pt x="1" y="6885"/>
                    <a:pt x="144" y="7105"/>
                    <a:pt x="440" y="7269"/>
                  </a:cubicBezTo>
                  <a:cubicBezTo>
                    <a:pt x="649" y="7390"/>
                    <a:pt x="879" y="7467"/>
                    <a:pt x="1121" y="7500"/>
                  </a:cubicBezTo>
                  <a:cubicBezTo>
                    <a:pt x="1242" y="7519"/>
                    <a:pt x="1363" y="7529"/>
                    <a:pt x="1484" y="7529"/>
                  </a:cubicBezTo>
                  <a:cubicBezTo>
                    <a:pt x="1847" y="7529"/>
                    <a:pt x="2205" y="7442"/>
                    <a:pt x="2526" y="7269"/>
                  </a:cubicBezTo>
                  <a:cubicBezTo>
                    <a:pt x="2812" y="7105"/>
                    <a:pt x="2955" y="6896"/>
                    <a:pt x="2955" y="6677"/>
                  </a:cubicBezTo>
                  <a:lnTo>
                    <a:pt x="2976" y="15"/>
                  </a:lnTo>
                  <a:lnTo>
                    <a:pt x="2976" y="15"/>
                  </a:lnTo>
                  <a:cubicBezTo>
                    <a:pt x="2975" y="234"/>
                    <a:pt x="2832" y="441"/>
                    <a:pt x="2548" y="605"/>
                  </a:cubicBezTo>
                  <a:cubicBezTo>
                    <a:pt x="2219" y="778"/>
                    <a:pt x="1859" y="864"/>
                    <a:pt x="1491" y="864"/>
                  </a:cubicBezTo>
                  <a:cubicBezTo>
                    <a:pt x="1368" y="864"/>
                    <a:pt x="1244" y="855"/>
                    <a:pt x="1121" y="835"/>
                  </a:cubicBezTo>
                  <a:cubicBezTo>
                    <a:pt x="890" y="802"/>
                    <a:pt x="671" y="725"/>
                    <a:pt x="462" y="605"/>
                  </a:cubicBezTo>
                  <a:cubicBezTo>
                    <a:pt x="166" y="440"/>
                    <a:pt x="23" y="220"/>
                    <a:pt x="23" y="1"/>
                  </a:cubicBezTo>
                  <a:close/>
                </a:path>
              </a:pathLst>
            </a:custGeom>
            <a:solidFill>
              <a:srgbClr val="1A1A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
            <p:cNvSpPr/>
            <p:nvPr/>
          </p:nvSpPr>
          <p:spPr>
            <a:xfrm>
              <a:off x="4405975" y="3942723"/>
              <a:ext cx="339058" cy="179793"/>
            </a:xfrm>
            <a:custGeom>
              <a:rect b="b" l="l" r="r" t="t"/>
              <a:pathLst>
                <a:path extrusionOk="0" h="1718" w="3240">
                  <a:moveTo>
                    <a:pt x="1619" y="1"/>
                  </a:moveTo>
                  <a:cubicBezTo>
                    <a:pt x="1456" y="1"/>
                    <a:pt x="1292" y="18"/>
                    <a:pt x="1131" y="52"/>
                  </a:cubicBezTo>
                  <a:cubicBezTo>
                    <a:pt x="933" y="85"/>
                    <a:pt x="747" y="151"/>
                    <a:pt x="571" y="250"/>
                  </a:cubicBezTo>
                  <a:cubicBezTo>
                    <a:pt x="0" y="590"/>
                    <a:pt x="0" y="1128"/>
                    <a:pt x="582" y="1458"/>
                  </a:cubicBezTo>
                  <a:cubicBezTo>
                    <a:pt x="791" y="1578"/>
                    <a:pt x="1010" y="1655"/>
                    <a:pt x="1241" y="1688"/>
                  </a:cubicBezTo>
                  <a:cubicBezTo>
                    <a:pt x="1364" y="1708"/>
                    <a:pt x="1488" y="1717"/>
                    <a:pt x="1611" y="1717"/>
                  </a:cubicBezTo>
                  <a:cubicBezTo>
                    <a:pt x="1979" y="1717"/>
                    <a:pt x="2339" y="1631"/>
                    <a:pt x="2668" y="1458"/>
                  </a:cubicBezTo>
                  <a:cubicBezTo>
                    <a:pt x="3239" y="1128"/>
                    <a:pt x="3239" y="590"/>
                    <a:pt x="2657" y="250"/>
                  </a:cubicBezTo>
                  <a:cubicBezTo>
                    <a:pt x="2333" y="84"/>
                    <a:pt x="1977" y="1"/>
                    <a:pt x="1619" y="1"/>
                  </a:cubicBezTo>
                  <a:close/>
                </a:path>
              </a:pathLst>
            </a:custGeom>
            <a:solidFill>
              <a:srgbClr val="4E4E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
            <p:cNvSpPr/>
            <p:nvPr/>
          </p:nvSpPr>
          <p:spPr>
            <a:xfrm>
              <a:off x="4535738" y="4032555"/>
              <a:ext cx="194330" cy="786045"/>
            </a:xfrm>
            <a:custGeom>
              <a:rect b="b" l="l" r="r" t="t"/>
              <a:pathLst>
                <a:path extrusionOk="0" h="7511" w="1857">
                  <a:moveTo>
                    <a:pt x="1857" y="1"/>
                  </a:moveTo>
                  <a:lnTo>
                    <a:pt x="1856" y="4"/>
                  </a:lnTo>
                  <a:lnTo>
                    <a:pt x="1856" y="4"/>
                  </a:lnTo>
                  <a:cubicBezTo>
                    <a:pt x="1856" y="3"/>
                    <a:pt x="1857" y="2"/>
                    <a:pt x="1857" y="1"/>
                  </a:cubicBezTo>
                  <a:close/>
                  <a:moveTo>
                    <a:pt x="1856" y="4"/>
                  </a:moveTo>
                  <a:cubicBezTo>
                    <a:pt x="1855" y="223"/>
                    <a:pt x="1712" y="430"/>
                    <a:pt x="1428" y="594"/>
                  </a:cubicBezTo>
                  <a:cubicBezTo>
                    <a:pt x="1165" y="747"/>
                    <a:pt x="868" y="824"/>
                    <a:pt x="572" y="846"/>
                  </a:cubicBezTo>
                  <a:cubicBezTo>
                    <a:pt x="513" y="846"/>
                    <a:pt x="455" y="851"/>
                    <a:pt x="399" y="851"/>
                  </a:cubicBezTo>
                  <a:cubicBezTo>
                    <a:pt x="372" y="851"/>
                    <a:pt x="345" y="850"/>
                    <a:pt x="319" y="846"/>
                  </a:cubicBezTo>
                  <a:cubicBezTo>
                    <a:pt x="210" y="846"/>
                    <a:pt x="111" y="835"/>
                    <a:pt x="1" y="824"/>
                  </a:cubicBezTo>
                  <a:lnTo>
                    <a:pt x="1" y="7489"/>
                  </a:lnTo>
                  <a:cubicBezTo>
                    <a:pt x="111" y="7500"/>
                    <a:pt x="210" y="7511"/>
                    <a:pt x="319" y="7511"/>
                  </a:cubicBezTo>
                  <a:cubicBezTo>
                    <a:pt x="396" y="7511"/>
                    <a:pt x="484" y="7511"/>
                    <a:pt x="572" y="7500"/>
                  </a:cubicBezTo>
                  <a:cubicBezTo>
                    <a:pt x="868" y="7489"/>
                    <a:pt x="1143" y="7401"/>
                    <a:pt x="1406" y="7258"/>
                  </a:cubicBezTo>
                  <a:cubicBezTo>
                    <a:pt x="1692" y="7094"/>
                    <a:pt x="1835" y="6885"/>
                    <a:pt x="1835" y="6666"/>
                  </a:cubicBezTo>
                  <a:lnTo>
                    <a:pt x="1856" y="4"/>
                  </a:lnTo>
                  <a:close/>
                </a:path>
              </a:pathLst>
            </a:custGeom>
            <a:solidFill>
              <a:srgbClr val="3333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
            <p:cNvSpPr/>
            <p:nvPr/>
          </p:nvSpPr>
          <p:spPr>
            <a:xfrm>
              <a:off x="4456520" y="3942330"/>
              <a:ext cx="235666" cy="149862"/>
            </a:xfrm>
            <a:custGeom>
              <a:rect b="b" l="l" r="r" t="t"/>
              <a:pathLst>
                <a:path extrusionOk="0" h="1432" w="2252">
                  <a:moveTo>
                    <a:pt x="11" y="0"/>
                  </a:moveTo>
                  <a:lnTo>
                    <a:pt x="0" y="780"/>
                  </a:lnTo>
                  <a:cubicBezTo>
                    <a:pt x="0" y="945"/>
                    <a:pt x="110" y="1109"/>
                    <a:pt x="330" y="1241"/>
                  </a:cubicBezTo>
                  <a:cubicBezTo>
                    <a:pt x="494" y="1329"/>
                    <a:pt x="670" y="1384"/>
                    <a:pt x="846" y="1406"/>
                  </a:cubicBezTo>
                  <a:cubicBezTo>
                    <a:pt x="939" y="1423"/>
                    <a:pt x="1034" y="1431"/>
                    <a:pt x="1128" y="1431"/>
                  </a:cubicBezTo>
                  <a:cubicBezTo>
                    <a:pt x="1398" y="1431"/>
                    <a:pt x="1666" y="1363"/>
                    <a:pt x="1911" y="1241"/>
                  </a:cubicBezTo>
                  <a:cubicBezTo>
                    <a:pt x="2130" y="1109"/>
                    <a:pt x="2240" y="945"/>
                    <a:pt x="2240" y="780"/>
                  </a:cubicBezTo>
                  <a:lnTo>
                    <a:pt x="2251" y="11"/>
                  </a:lnTo>
                  <a:lnTo>
                    <a:pt x="2251" y="11"/>
                  </a:lnTo>
                  <a:cubicBezTo>
                    <a:pt x="2240" y="209"/>
                    <a:pt x="2108" y="385"/>
                    <a:pt x="1933" y="462"/>
                  </a:cubicBezTo>
                  <a:cubicBezTo>
                    <a:pt x="1676" y="594"/>
                    <a:pt x="1401" y="658"/>
                    <a:pt x="1122" y="658"/>
                  </a:cubicBezTo>
                  <a:cubicBezTo>
                    <a:pt x="1030" y="658"/>
                    <a:pt x="938" y="651"/>
                    <a:pt x="846" y="637"/>
                  </a:cubicBezTo>
                  <a:cubicBezTo>
                    <a:pt x="670" y="604"/>
                    <a:pt x="505" y="549"/>
                    <a:pt x="341" y="462"/>
                  </a:cubicBezTo>
                  <a:cubicBezTo>
                    <a:pt x="121" y="341"/>
                    <a:pt x="11" y="176"/>
                    <a:pt x="11" y="0"/>
                  </a:cubicBezTo>
                  <a:close/>
                </a:path>
              </a:pathLst>
            </a:custGeom>
            <a:solidFill>
              <a:srgbClr val="1A1A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3"/>
            <p:cNvSpPr/>
            <p:nvPr/>
          </p:nvSpPr>
          <p:spPr>
            <a:xfrm>
              <a:off x="4446159" y="3877734"/>
              <a:ext cx="257433" cy="135106"/>
            </a:xfrm>
            <a:custGeom>
              <a:rect b="b" l="l" r="r" t="t"/>
              <a:pathLst>
                <a:path extrusionOk="0" h="1291" w="2460">
                  <a:moveTo>
                    <a:pt x="1230" y="1"/>
                  </a:moveTo>
                  <a:cubicBezTo>
                    <a:pt x="958" y="1"/>
                    <a:pt x="687" y="64"/>
                    <a:pt x="440" y="190"/>
                  </a:cubicBezTo>
                  <a:cubicBezTo>
                    <a:pt x="0" y="443"/>
                    <a:pt x="11" y="849"/>
                    <a:pt x="440" y="1102"/>
                  </a:cubicBezTo>
                  <a:cubicBezTo>
                    <a:pt x="692" y="1228"/>
                    <a:pt x="964" y="1291"/>
                    <a:pt x="1236" y="1291"/>
                  </a:cubicBezTo>
                  <a:cubicBezTo>
                    <a:pt x="1507" y="1291"/>
                    <a:pt x="1779" y="1228"/>
                    <a:pt x="2032" y="1102"/>
                  </a:cubicBezTo>
                  <a:cubicBezTo>
                    <a:pt x="2460" y="849"/>
                    <a:pt x="2460" y="443"/>
                    <a:pt x="2021" y="190"/>
                  </a:cubicBezTo>
                  <a:cubicBezTo>
                    <a:pt x="1774" y="64"/>
                    <a:pt x="1502" y="1"/>
                    <a:pt x="1230" y="1"/>
                  </a:cubicBezTo>
                  <a:close/>
                </a:path>
              </a:pathLst>
            </a:custGeom>
            <a:solidFill>
              <a:srgbClr val="4E4E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
            <p:cNvSpPr/>
            <p:nvPr/>
          </p:nvSpPr>
          <p:spPr>
            <a:xfrm>
              <a:off x="4544947" y="3943906"/>
              <a:ext cx="147239" cy="148293"/>
            </a:xfrm>
            <a:custGeom>
              <a:rect b="b" l="l" r="r" t="t"/>
              <a:pathLst>
                <a:path extrusionOk="0" h="1417" w="1407">
                  <a:moveTo>
                    <a:pt x="1406" y="0"/>
                  </a:moveTo>
                  <a:lnTo>
                    <a:pt x="1406" y="0"/>
                  </a:lnTo>
                  <a:cubicBezTo>
                    <a:pt x="1395" y="198"/>
                    <a:pt x="1263" y="374"/>
                    <a:pt x="1088" y="451"/>
                  </a:cubicBezTo>
                  <a:cubicBezTo>
                    <a:pt x="890" y="560"/>
                    <a:pt x="660" y="626"/>
                    <a:pt x="429" y="637"/>
                  </a:cubicBezTo>
                  <a:cubicBezTo>
                    <a:pt x="374" y="648"/>
                    <a:pt x="308" y="648"/>
                    <a:pt x="242" y="648"/>
                  </a:cubicBezTo>
                  <a:cubicBezTo>
                    <a:pt x="165" y="637"/>
                    <a:pt x="78" y="637"/>
                    <a:pt x="1" y="626"/>
                  </a:cubicBezTo>
                  <a:lnTo>
                    <a:pt x="1" y="1395"/>
                  </a:lnTo>
                  <a:cubicBezTo>
                    <a:pt x="78" y="1406"/>
                    <a:pt x="165" y="1417"/>
                    <a:pt x="242" y="1417"/>
                  </a:cubicBezTo>
                  <a:lnTo>
                    <a:pt x="429" y="1417"/>
                  </a:lnTo>
                  <a:cubicBezTo>
                    <a:pt x="660" y="1395"/>
                    <a:pt x="868" y="1340"/>
                    <a:pt x="1066" y="1230"/>
                  </a:cubicBezTo>
                  <a:cubicBezTo>
                    <a:pt x="1285" y="1098"/>
                    <a:pt x="1395" y="934"/>
                    <a:pt x="1395" y="769"/>
                  </a:cubicBezTo>
                  <a:lnTo>
                    <a:pt x="1406" y="0"/>
                  </a:lnTo>
                  <a:close/>
                </a:path>
              </a:pathLst>
            </a:custGeom>
            <a:solidFill>
              <a:srgbClr val="3333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
            <p:cNvSpPr/>
            <p:nvPr/>
          </p:nvSpPr>
          <p:spPr>
            <a:xfrm>
              <a:off x="4508215" y="2098118"/>
              <a:ext cx="132274" cy="1882489"/>
            </a:xfrm>
            <a:custGeom>
              <a:rect b="b" l="l" r="r" t="t"/>
              <a:pathLst>
                <a:path extrusionOk="0" h="17988" w="1264">
                  <a:moveTo>
                    <a:pt x="11" y="1"/>
                  </a:moveTo>
                  <a:lnTo>
                    <a:pt x="0" y="17623"/>
                  </a:lnTo>
                  <a:cubicBezTo>
                    <a:pt x="11" y="17744"/>
                    <a:pt x="88" y="17843"/>
                    <a:pt x="187" y="17887"/>
                  </a:cubicBezTo>
                  <a:cubicBezTo>
                    <a:pt x="275" y="17931"/>
                    <a:pt x="374" y="17964"/>
                    <a:pt x="484" y="17975"/>
                  </a:cubicBezTo>
                  <a:cubicBezTo>
                    <a:pt x="534" y="17983"/>
                    <a:pt x="585" y="17987"/>
                    <a:pt x="636" y="17987"/>
                  </a:cubicBezTo>
                  <a:cubicBezTo>
                    <a:pt x="786" y="17987"/>
                    <a:pt x="935" y="17952"/>
                    <a:pt x="1065" y="17887"/>
                  </a:cubicBezTo>
                  <a:cubicBezTo>
                    <a:pt x="1175" y="17843"/>
                    <a:pt x="1241" y="17744"/>
                    <a:pt x="1252" y="17634"/>
                  </a:cubicBezTo>
                  <a:lnTo>
                    <a:pt x="1263" y="1"/>
                  </a:lnTo>
                  <a:lnTo>
                    <a:pt x="1263" y="1"/>
                  </a:lnTo>
                  <a:cubicBezTo>
                    <a:pt x="1252" y="111"/>
                    <a:pt x="1186" y="209"/>
                    <a:pt x="1076" y="253"/>
                  </a:cubicBezTo>
                  <a:cubicBezTo>
                    <a:pt x="936" y="327"/>
                    <a:pt x="784" y="364"/>
                    <a:pt x="633" y="364"/>
                  </a:cubicBezTo>
                  <a:cubicBezTo>
                    <a:pt x="583" y="364"/>
                    <a:pt x="533" y="360"/>
                    <a:pt x="484" y="352"/>
                  </a:cubicBezTo>
                  <a:cubicBezTo>
                    <a:pt x="385" y="330"/>
                    <a:pt x="286" y="297"/>
                    <a:pt x="198" y="253"/>
                  </a:cubicBezTo>
                  <a:cubicBezTo>
                    <a:pt x="99" y="209"/>
                    <a:pt x="22" y="111"/>
                    <a:pt x="11" y="1"/>
                  </a:cubicBezTo>
                  <a:close/>
                </a:path>
              </a:pathLst>
            </a:custGeom>
            <a:solidFill>
              <a:srgbClr val="FFCE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
            <p:cNvSpPr/>
            <p:nvPr/>
          </p:nvSpPr>
          <p:spPr>
            <a:xfrm>
              <a:off x="4503611" y="2060548"/>
              <a:ext cx="142530" cy="75350"/>
            </a:xfrm>
            <a:custGeom>
              <a:rect b="b" l="l" r="r" t="t"/>
              <a:pathLst>
                <a:path extrusionOk="0" h="720" w="1362">
                  <a:moveTo>
                    <a:pt x="681" y="0"/>
                  </a:moveTo>
                  <a:cubicBezTo>
                    <a:pt x="530" y="0"/>
                    <a:pt x="379" y="36"/>
                    <a:pt x="242" y="107"/>
                  </a:cubicBezTo>
                  <a:cubicBezTo>
                    <a:pt x="0" y="239"/>
                    <a:pt x="0" y="470"/>
                    <a:pt x="242" y="612"/>
                  </a:cubicBezTo>
                  <a:cubicBezTo>
                    <a:pt x="379" y="684"/>
                    <a:pt x="530" y="719"/>
                    <a:pt x="681" y="719"/>
                  </a:cubicBezTo>
                  <a:cubicBezTo>
                    <a:pt x="832" y="719"/>
                    <a:pt x="983" y="684"/>
                    <a:pt x="1120" y="612"/>
                  </a:cubicBezTo>
                  <a:cubicBezTo>
                    <a:pt x="1362" y="470"/>
                    <a:pt x="1362" y="239"/>
                    <a:pt x="1120" y="107"/>
                  </a:cubicBezTo>
                  <a:cubicBezTo>
                    <a:pt x="983" y="36"/>
                    <a:pt x="832" y="0"/>
                    <a:pt x="681" y="0"/>
                  </a:cubicBezTo>
                  <a:close/>
                </a:path>
              </a:pathLst>
            </a:custGeom>
            <a:solidFill>
              <a:srgbClr val="5B61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3"/>
            <p:cNvSpPr/>
            <p:nvPr/>
          </p:nvSpPr>
          <p:spPr>
            <a:xfrm>
              <a:off x="4558760" y="2098118"/>
              <a:ext cx="81730" cy="1882280"/>
            </a:xfrm>
            <a:custGeom>
              <a:rect b="b" l="l" r="r" t="t"/>
              <a:pathLst>
                <a:path extrusionOk="0" h="17986" w="781">
                  <a:moveTo>
                    <a:pt x="780" y="1"/>
                  </a:moveTo>
                  <a:cubicBezTo>
                    <a:pt x="769" y="111"/>
                    <a:pt x="703" y="209"/>
                    <a:pt x="593" y="253"/>
                  </a:cubicBezTo>
                  <a:cubicBezTo>
                    <a:pt x="484" y="319"/>
                    <a:pt x="363" y="352"/>
                    <a:pt x="231" y="352"/>
                  </a:cubicBezTo>
                  <a:cubicBezTo>
                    <a:pt x="198" y="363"/>
                    <a:pt x="165" y="363"/>
                    <a:pt x="132" y="363"/>
                  </a:cubicBezTo>
                  <a:cubicBezTo>
                    <a:pt x="88" y="363"/>
                    <a:pt x="44" y="352"/>
                    <a:pt x="1" y="352"/>
                  </a:cubicBezTo>
                  <a:lnTo>
                    <a:pt x="1" y="17975"/>
                  </a:lnTo>
                  <a:cubicBezTo>
                    <a:pt x="44" y="17986"/>
                    <a:pt x="88" y="17986"/>
                    <a:pt x="132" y="17986"/>
                  </a:cubicBezTo>
                  <a:lnTo>
                    <a:pt x="231" y="17986"/>
                  </a:lnTo>
                  <a:cubicBezTo>
                    <a:pt x="363" y="17975"/>
                    <a:pt x="484" y="17942"/>
                    <a:pt x="582" y="17887"/>
                  </a:cubicBezTo>
                  <a:cubicBezTo>
                    <a:pt x="692" y="17843"/>
                    <a:pt x="758" y="17744"/>
                    <a:pt x="769" y="17634"/>
                  </a:cubicBezTo>
                  <a:lnTo>
                    <a:pt x="780" y="989"/>
                  </a:lnTo>
                  <a:lnTo>
                    <a:pt x="780" y="978"/>
                  </a:lnTo>
                  <a:lnTo>
                    <a:pt x="780" y="1"/>
                  </a:lnTo>
                  <a:close/>
                </a:path>
              </a:pathLst>
            </a:custGeom>
            <a:solidFill>
              <a:srgbClr val="FFE2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
            <p:cNvSpPr/>
            <p:nvPr/>
          </p:nvSpPr>
          <p:spPr>
            <a:xfrm>
              <a:off x="4558760" y="2123444"/>
              <a:ext cx="81730" cy="191933"/>
            </a:xfrm>
            <a:custGeom>
              <a:rect b="b" l="l" r="r" t="t"/>
              <a:pathLst>
                <a:path extrusionOk="0" h="1834" w="781">
                  <a:moveTo>
                    <a:pt x="780" y="0"/>
                  </a:moveTo>
                  <a:cubicBezTo>
                    <a:pt x="769" y="110"/>
                    <a:pt x="703" y="209"/>
                    <a:pt x="593" y="253"/>
                  </a:cubicBezTo>
                  <a:cubicBezTo>
                    <a:pt x="451" y="330"/>
                    <a:pt x="286" y="363"/>
                    <a:pt x="132" y="363"/>
                  </a:cubicBezTo>
                  <a:cubicBezTo>
                    <a:pt x="88" y="352"/>
                    <a:pt x="44" y="352"/>
                    <a:pt x="1" y="341"/>
                  </a:cubicBezTo>
                  <a:lnTo>
                    <a:pt x="1" y="1834"/>
                  </a:lnTo>
                  <a:cubicBezTo>
                    <a:pt x="692" y="1812"/>
                    <a:pt x="769" y="1087"/>
                    <a:pt x="780" y="989"/>
                  </a:cubicBezTo>
                  <a:lnTo>
                    <a:pt x="780" y="978"/>
                  </a:lnTo>
                  <a:lnTo>
                    <a:pt x="780" y="0"/>
                  </a:lnTo>
                  <a:close/>
                </a:path>
              </a:pathLst>
            </a:custGeom>
            <a:solidFill>
              <a:srgbClr val="FFCE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3"/>
            <p:cNvSpPr/>
            <p:nvPr/>
          </p:nvSpPr>
          <p:spPr>
            <a:xfrm>
              <a:off x="4574876" y="1257026"/>
              <a:ext cx="218399" cy="994094"/>
            </a:xfrm>
            <a:custGeom>
              <a:rect b="b" l="l" r="r" t="t"/>
              <a:pathLst>
                <a:path extrusionOk="0" h="9499" w="2087">
                  <a:moveTo>
                    <a:pt x="2086" y="1"/>
                  </a:moveTo>
                  <a:lnTo>
                    <a:pt x="0" y="1208"/>
                  </a:lnTo>
                  <a:lnTo>
                    <a:pt x="0" y="9498"/>
                  </a:lnTo>
                  <a:lnTo>
                    <a:pt x="2086" y="8290"/>
                  </a:lnTo>
                  <a:lnTo>
                    <a:pt x="2086" y="1"/>
                  </a:lnTo>
                  <a:close/>
                </a:path>
              </a:pathLst>
            </a:custGeom>
            <a:solidFill>
              <a:srgbClr val="333338"/>
            </a:solidFill>
            <a:ln cap="flat" cmpd="sng" w="9525">
              <a:solidFill>
                <a:srgbClr val="3333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3"/>
            <p:cNvSpPr/>
            <p:nvPr/>
          </p:nvSpPr>
          <p:spPr>
            <a:xfrm>
              <a:off x="4355430" y="1257026"/>
              <a:ext cx="219550" cy="994094"/>
            </a:xfrm>
            <a:custGeom>
              <a:rect b="b" l="l" r="r" t="t"/>
              <a:pathLst>
                <a:path extrusionOk="0" h="9499" w="2098">
                  <a:moveTo>
                    <a:pt x="0" y="1"/>
                  </a:moveTo>
                  <a:lnTo>
                    <a:pt x="0" y="8290"/>
                  </a:lnTo>
                  <a:lnTo>
                    <a:pt x="2097" y="9498"/>
                  </a:lnTo>
                  <a:lnTo>
                    <a:pt x="2097" y="1208"/>
                  </a:lnTo>
                  <a:lnTo>
                    <a:pt x="0" y="1"/>
                  </a:lnTo>
                  <a:close/>
                </a:path>
              </a:pathLst>
            </a:custGeom>
            <a:solidFill>
              <a:srgbClr val="1A1A1F"/>
            </a:solidFill>
            <a:ln cap="flat" cmpd="sng" w="9525">
              <a:solidFill>
                <a:srgbClr val="1A1A1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
            <p:cNvSpPr/>
            <p:nvPr/>
          </p:nvSpPr>
          <p:spPr>
            <a:xfrm>
              <a:off x="4743220" y="1388475"/>
              <a:ext cx="80476" cy="89274"/>
            </a:xfrm>
            <a:custGeom>
              <a:rect b="b" l="l" r="r" t="t"/>
              <a:pathLst>
                <a:path extrusionOk="0" h="824" w="769">
                  <a:moveTo>
                    <a:pt x="0" y="0"/>
                  </a:moveTo>
                  <a:lnTo>
                    <a:pt x="15" y="9"/>
                  </a:lnTo>
                  <a:lnTo>
                    <a:pt x="15" y="9"/>
                  </a:lnTo>
                  <a:cubicBezTo>
                    <a:pt x="10" y="6"/>
                    <a:pt x="5" y="3"/>
                    <a:pt x="0" y="0"/>
                  </a:cubicBezTo>
                  <a:close/>
                  <a:moveTo>
                    <a:pt x="15" y="9"/>
                  </a:moveTo>
                  <a:lnTo>
                    <a:pt x="15" y="9"/>
                  </a:lnTo>
                  <a:cubicBezTo>
                    <a:pt x="150" y="90"/>
                    <a:pt x="242" y="273"/>
                    <a:pt x="242" y="516"/>
                  </a:cubicBezTo>
                  <a:lnTo>
                    <a:pt x="769" y="824"/>
                  </a:lnTo>
                  <a:cubicBezTo>
                    <a:pt x="769" y="571"/>
                    <a:pt x="681" y="395"/>
                    <a:pt x="538" y="308"/>
                  </a:cubicBezTo>
                  <a:lnTo>
                    <a:pt x="15" y="9"/>
                  </a:lnTo>
                  <a:close/>
                </a:path>
              </a:pathLst>
            </a:custGeom>
            <a:solidFill>
              <a:srgbClr val="1A1A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3"/>
            <p:cNvSpPr/>
            <p:nvPr/>
          </p:nvSpPr>
          <p:spPr>
            <a:xfrm>
              <a:off x="4682872" y="1395900"/>
              <a:ext cx="89683" cy="31291"/>
            </a:xfrm>
            <a:custGeom>
              <a:rect b="b" l="l" r="r" t="t"/>
              <a:pathLst>
                <a:path extrusionOk="0" h="299" w="857">
                  <a:moveTo>
                    <a:pt x="309" y="1"/>
                  </a:moveTo>
                  <a:cubicBezTo>
                    <a:pt x="201" y="1"/>
                    <a:pt x="93" y="35"/>
                    <a:pt x="0" y="101"/>
                  </a:cubicBezTo>
                  <a:lnTo>
                    <a:pt x="341" y="299"/>
                  </a:lnTo>
                  <a:cubicBezTo>
                    <a:pt x="427" y="232"/>
                    <a:pt x="533" y="198"/>
                    <a:pt x="642" y="198"/>
                  </a:cubicBezTo>
                  <a:cubicBezTo>
                    <a:pt x="714" y="198"/>
                    <a:pt x="787" y="213"/>
                    <a:pt x="857" y="244"/>
                  </a:cubicBezTo>
                  <a:lnTo>
                    <a:pt x="516" y="46"/>
                  </a:lnTo>
                  <a:cubicBezTo>
                    <a:pt x="451" y="15"/>
                    <a:pt x="380" y="1"/>
                    <a:pt x="309" y="1"/>
                  </a:cubicBezTo>
                  <a:close/>
                </a:path>
              </a:pathLst>
            </a:custGeom>
            <a:solidFill>
              <a:srgbClr val="5B61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3"/>
            <p:cNvSpPr/>
            <p:nvPr/>
          </p:nvSpPr>
          <p:spPr>
            <a:xfrm>
              <a:off x="4604700" y="1406365"/>
              <a:ext cx="113856" cy="201247"/>
            </a:xfrm>
            <a:custGeom>
              <a:rect b="b" l="l" r="r" t="t"/>
              <a:pathLst>
                <a:path extrusionOk="0" h="1923" w="1088">
                  <a:moveTo>
                    <a:pt x="747" y="1"/>
                  </a:moveTo>
                  <a:cubicBezTo>
                    <a:pt x="319" y="275"/>
                    <a:pt x="45" y="748"/>
                    <a:pt x="23" y="1264"/>
                  </a:cubicBezTo>
                  <a:cubicBezTo>
                    <a:pt x="1" y="1439"/>
                    <a:pt x="78" y="1615"/>
                    <a:pt x="231" y="1725"/>
                  </a:cubicBezTo>
                  <a:lnTo>
                    <a:pt x="572" y="1922"/>
                  </a:lnTo>
                  <a:cubicBezTo>
                    <a:pt x="418" y="1813"/>
                    <a:pt x="341" y="1637"/>
                    <a:pt x="352" y="1461"/>
                  </a:cubicBezTo>
                  <a:cubicBezTo>
                    <a:pt x="385" y="945"/>
                    <a:pt x="649" y="473"/>
                    <a:pt x="1088" y="199"/>
                  </a:cubicBezTo>
                  <a:lnTo>
                    <a:pt x="747" y="1"/>
                  </a:lnTo>
                  <a:close/>
                </a:path>
              </a:pathLst>
            </a:custGeom>
            <a:solidFill>
              <a:srgbClr val="1A1A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3"/>
            <p:cNvSpPr/>
            <p:nvPr/>
          </p:nvSpPr>
          <p:spPr>
            <a:xfrm>
              <a:off x="4641536" y="1416412"/>
              <a:ext cx="152890" cy="196537"/>
            </a:xfrm>
            <a:custGeom>
              <a:rect b="b" l="l" r="r" t="t"/>
              <a:pathLst>
                <a:path extrusionOk="0" h="1878" w="1461">
                  <a:moveTo>
                    <a:pt x="1061" y="0"/>
                  </a:moveTo>
                  <a:cubicBezTo>
                    <a:pt x="1001" y="0"/>
                    <a:pt x="936" y="12"/>
                    <a:pt x="867" y="37"/>
                  </a:cubicBezTo>
                  <a:cubicBezTo>
                    <a:pt x="824" y="59"/>
                    <a:pt x="769" y="81"/>
                    <a:pt x="736" y="103"/>
                  </a:cubicBezTo>
                  <a:cubicBezTo>
                    <a:pt x="297" y="377"/>
                    <a:pt x="33" y="849"/>
                    <a:pt x="0" y="1354"/>
                  </a:cubicBezTo>
                  <a:cubicBezTo>
                    <a:pt x="8" y="1686"/>
                    <a:pt x="168" y="1877"/>
                    <a:pt x="403" y="1877"/>
                  </a:cubicBezTo>
                  <a:cubicBezTo>
                    <a:pt x="502" y="1877"/>
                    <a:pt x="615" y="1843"/>
                    <a:pt x="736" y="1771"/>
                  </a:cubicBezTo>
                  <a:cubicBezTo>
                    <a:pt x="835" y="1717"/>
                    <a:pt x="933" y="1640"/>
                    <a:pt x="1010" y="1552"/>
                  </a:cubicBezTo>
                  <a:cubicBezTo>
                    <a:pt x="1285" y="1277"/>
                    <a:pt x="1438" y="904"/>
                    <a:pt x="1460" y="520"/>
                  </a:cubicBezTo>
                  <a:cubicBezTo>
                    <a:pt x="1460" y="187"/>
                    <a:pt x="1299" y="0"/>
                    <a:pt x="1061" y="0"/>
                  </a:cubicBezTo>
                  <a:close/>
                </a:path>
              </a:pathLst>
            </a:custGeom>
            <a:solidFill>
              <a:srgbClr val="E873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3"/>
            <p:cNvSpPr/>
            <p:nvPr/>
          </p:nvSpPr>
          <p:spPr>
            <a:xfrm>
              <a:off x="4731115" y="1416412"/>
              <a:ext cx="63312" cy="162421"/>
            </a:xfrm>
            <a:custGeom>
              <a:rect b="b" l="l" r="r" t="t"/>
              <a:pathLst>
                <a:path extrusionOk="0" h="1552" w="605">
                  <a:moveTo>
                    <a:pt x="205" y="0"/>
                  </a:moveTo>
                  <a:cubicBezTo>
                    <a:pt x="145" y="0"/>
                    <a:pt x="80" y="12"/>
                    <a:pt x="11" y="37"/>
                  </a:cubicBezTo>
                  <a:lnTo>
                    <a:pt x="0" y="59"/>
                  </a:lnTo>
                  <a:cubicBezTo>
                    <a:pt x="198" y="300"/>
                    <a:pt x="308" y="619"/>
                    <a:pt x="308" y="937"/>
                  </a:cubicBezTo>
                  <a:cubicBezTo>
                    <a:pt x="308" y="1157"/>
                    <a:pt x="253" y="1365"/>
                    <a:pt x="154" y="1552"/>
                  </a:cubicBezTo>
                  <a:cubicBezTo>
                    <a:pt x="429" y="1277"/>
                    <a:pt x="582" y="904"/>
                    <a:pt x="604" y="520"/>
                  </a:cubicBezTo>
                  <a:cubicBezTo>
                    <a:pt x="604" y="187"/>
                    <a:pt x="443" y="0"/>
                    <a:pt x="205" y="0"/>
                  </a:cubicBezTo>
                  <a:close/>
                </a:path>
              </a:pathLst>
            </a:custGeom>
            <a:solidFill>
              <a:srgbClr val="E663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3"/>
            <p:cNvSpPr/>
            <p:nvPr/>
          </p:nvSpPr>
          <p:spPr>
            <a:xfrm>
              <a:off x="4587550" y="1373675"/>
              <a:ext cx="222577" cy="206999"/>
            </a:xfrm>
            <a:custGeom>
              <a:rect b="b" l="l" r="r" t="t"/>
              <a:pathLst>
                <a:path extrusionOk="0" h="2020" w="2098">
                  <a:moveTo>
                    <a:pt x="2081" y="364"/>
                  </a:moveTo>
                  <a:lnTo>
                    <a:pt x="2097" y="373"/>
                  </a:lnTo>
                  <a:cubicBezTo>
                    <a:pt x="2092" y="370"/>
                    <a:pt x="2087" y="367"/>
                    <a:pt x="2081" y="364"/>
                  </a:cubicBezTo>
                  <a:close/>
                  <a:moveTo>
                    <a:pt x="1313" y="1"/>
                  </a:moveTo>
                  <a:cubicBezTo>
                    <a:pt x="1191" y="1"/>
                    <a:pt x="1055" y="39"/>
                    <a:pt x="911" y="120"/>
                  </a:cubicBezTo>
                  <a:cubicBezTo>
                    <a:pt x="373" y="472"/>
                    <a:pt x="33" y="1065"/>
                    <a:pt x="0" y="1701"/>
                  </a:cubicBezTo>
                  <a:lnTo>
                    <a:pt x="527" y="2020"/>
                  </a:lnTo>
                  <a:cubicBezTo>
                    <a:pt x="560" y="1372"/>
                    <a:pt x="900" y="790"/>
                    <a:pt x="1449" y="439"/>
                  </a:cubicBezTo>
                  <a:cubicBezTo>
                    <a:pt x="1595" y="350"/>
                    <a:pt x="1733" y="309"/>
                    <a:pt x="1856" y="309"/>
                  </a:cubicBezTo>
                  <a:cubicBezTo>
                    <a:pt x="1939" y="309"/>
                    <a:pt x="2015" y="328"/>
                    <a:pt x="2081" y="364"/>
                  </a:cubicBezTo>
                  <a:lnTo>
                    <a:pt x="2081" y="364"/>
                  </a:lnTo>
                  <a:lnTo>
                    <a:pt x="1559" y="65"/>
                  </a:lnTo>
                  <a:cubicBezTo>
                    <a:pt x="1488" y="23"/>
                    <a:pt x="1405" y="1"/>
                    <a:pt x="1313" y="1"/>
                  </a:cubicBezTo>
                  <a:close/>
                </a:path>
              </a:pathLst>
            </a:custGeom>
            <a:solidFill>
              <a:srgbClr val="5B61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3"/>
            <p:cNvSpPr/>
            <p:nvPr/>
          </p:nvSpPr>
          <p:spPr>
            <a:xfrm>
              <a:off x="4642687" y="1403225"/>
              <a:ext cx="191924" cy="179060"/>
            </a:xfrm>
            <a:custGeom>
              <a:rect b="b" l="l" r="r" t="t"/>
              <a:pathLst>
                <a:path extrusionOk="0" h="1711" w="1834">
                  <a:moveTo>
                    <a:pt x="1328" y="0"/>
                  </a:moveTo>
                  <a:cubicBezTo>
                    <a:pt x="1203" y="0"/>
                    <a:pt x="1061" y="42"/>
                    <a:pt x="911" y="130"/>
                  </a:cubicBezTo>
                  <a:cubicBezTo>
                    <a:pt x="373" y="481"/>
                    <a:pt x="33" y="1063"/>
                    <a:pt x="0" y="1711"/>
                  </a:cubicBezTo>
                  <a:lnTo>
                    <a:pt x="110" y="1645"/>
                  </a:lnTo>
                  <a:cubicBezTo>
                    <a:pt x="143" y="1074"/>
                    <a:pt x="439" y="558"/>
                    <a:pt x="922" y="251"/>
                  </a:cubicBezTo>
                  <a:cubicBezTo>
                    <a:pt x="1052" y="173"/>
                    <a:pt x="1174" y="136"/>
                    <a:pt x="1283" y="136"/>
                  </a:cubicBezTo>
                  <a:cubicBezTo>
                    <a:pt x="1543" y="136"/>
                    <a:pt x="1724" y="347"/>
                    <a:pt x="1724" y="712"/>
                  </a:cubicBezTo>
                  <a:lnTo>
                    <a:pt x="1834" y="646"/>
                  </a:lnTo>
                  <a:cubicBezTo>
                    <a:pt x="1834" y="236"/>
                    <a:pt x="1627" y="0"/>
                    <a:pt x="1328" y="0"/>
                  </a:cubicBezTo>
                  <a:close/>
                </a:path>
              </a:pathLst>
            </a:custGeom>
            <a:solidFill>
              <a:srgbClr val="3333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
            <p:cNvSpPr/>
            <p:nvPr/>
          </p:nvSpPr>
          <p:spPr>
            <a:xfrm>
              <a:off x="4698988" y="1457331"/>
              <a:ext cx="48347" cy="40501"/>
            </a:xfrm>
            <a:custGeom>
              <a:rect b="b" l="l" r="r" t="t"/>
              <a:pathLst>
                <a:path extrusionOk="0" h="387" w="462">
                  <a:moveTo>
                    <a:pt x="328" y="0"/>
                  </a:moveTo>
                  <a:cubicBezTo>
                    <a:pt x="270" y="0"/>
                    <a:pt x="194" y="29"/>
                    <a:pt x="132" y="85"/>
                  </a:cubicBezTo>
                  <a:cubicBezTo>
                    <a:pt x="33" y="173"/>
                    <a:pt x="0" y="293"/>
                    <a:pt x="44" y="348"/>
                  </a:cubicBezTo>
                  <a:cubicBezTo>
                    <a:pt x="66" y="374"/>
                    <a:pt x="99" y="387"/>
                    <a:pt x="138" y="387"/>
                  </a:cubicBezTo>
                  <a:cubicBezTo>
                    <a:pt x="198" y="387"/>
                    <a:pt x="270" y="358"/>
                    <a:pt x="329" y="304"/>
                  </a:cubicBezTo>
                  <a:cubicBezTo>
                    <a:pt x="428" y="217"/>
                    <a:pt x="461" y="96"/>
                    <a:pt x="406" y="30"/>
                  </a:cubicBezTo>
                  <a:cubicBezTo>
                    <a:pt x="390" y="10"/>
                    <a:pt x="362" y="0"/>
                    <a:pt x="328" y="0"/>
                  </a:cubicBezTo>
                  <a:close/>
                </a:path>
              </a:pathLst>
            </a:custGeom>
            <a:solidFill>
              <a:srgbClr val="EF9B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3"/>
            <p:cNvSpPr/>
            <p:nvPr/>
          </p:nvSpPr>
          <p:spPr>
            <a:xfrm>
              <a:off x="4743221" y="1656903"/>
              <a:ext cx="80474" cy="86234"/>
            </a:xfrm>
            <a:custGeom>
              <a:rect b="b" l="l" r="r" t="t"/>
              <a:pathLst>
                <a:path extrusionOk="0" h="824" w="769">
                  <a:moveTo>
                    <a:pt x="0" y="1"/>
                  </a:moveTo>
                  <a:lnTo>
                    <a:pt x="0" y="1"/>
                  </a:lnTo>
                  <a:cubicBezTo>
                    <a:pt x="143" y="88"/>
                    <a:pt x="242" y="264"/>
                    <a:pt x="242" y="517"/>
                  </a:cubicBezTo>
                  <a:lnTo>
                    <a:pt x="769" y="824"/>
                  </a:lnTo>
                  <a:cubicBezTo>
                    <a:pt x="769" y="571"/>
                    <a:pt x="681" y="396"/>
                    <a:pt x="538" y="308"/>
                  </a:cubicBezTo>
                  <a:lnTo>
                    <a:pt x="0" y="1"/>
                  </a:lnTo>
                  <a:close/>
                </a:path>
              </a:pathLst>
            </a:custGeom>
            <a:solidFill>
              <a:srgbClr val="1A1A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3"/>
            <p:cNvSpPr/>
            <p:nvPr/>
          </p:nvSpPr>
          <p:spPr>
            <a:xfrm>
              <a:off x="4682872" y="1661613"/>
              <a:ext cx="89683" cy="30977"/>
            </a:xfrm>
            <a:custGeom>
              <a:rect b="b" l="l" r="r" t="t"/>
              <a:pathLst>
                <a:path extrusionOk="0" h="296" w="857">
                  <a:moveTo>
                    <a:pt x="299" y="0"/>
                  </a:moveTo>
                  <a:cubicBezTo>
                    <a:pt x="194" y="0"/>
                    <a:pt x="90" y="34"/>
                    <a:pt x="0" y="98"/>
                  </a:cubicBezTo>
                  <a:lnTo>
                    <a:pt x="341" y="296"/>
                  </a:lnTo>
                  <a:cubicBezTo>
                    <a:pt x="424" y="232"/>
                    <a:pt x="526" y="198"/>
                    <a:pt x="631" y="198"/>
                  </a:cubicBezTo>
                  <a:cubicBezTo>
                    <a:pt x="706" y="198"/>
                    <a:pt x="783" y="215"/>
                    <a:pt x="857" y="252"/>
                  </a:cubicBezTo>
                  <a:lnTo>
                    <a:pt x="516" y="54"/>
                  </a:lnTo>
                  <a:cubicBezTo>
                    <a:pt x="448" y="18"/>
                    <a:pt x="373" y="0"/>
                    <a:pt x="299" y="0"/>
                  </a:cubicBezTo>
                  <a:close/>
                </a:path>
              </a:pathLst>
            </a:custGeom>
            <a:solidFill>
              <a:srgbClr val="5B61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
            <p:cNvSpPr/>
            <p:nvPr/>
          </p:nvSpPr>
          <p:spPr>
            <a:xfrm>
              <a:off x="4604700" y="1671868"/>
              <a:ext cx="113856" cy="201142"/>
            </a:xfrm>
            <a:custGeom>
              <a:rect b="b" l="l" r="r" t="t"/>
              <a:pathLst>
                <a:path extrusionOk="0" h="1922" w="1088">
                  <a:moveTo>
                    <a:pt x="747" y="0"/>
                  </a:moveTo>
                  <a:cubicBezTo>
                    <a:pt x="319" y="286"/>
                    <a:pt x="45" y="747"/>
                    <a:pt x="23" y="1263"/>
                  </a:cubicBezTo>
                  <a:cubicBezTo>
                    <a:pt x="1" y="1450"/>
                    <a:pt x="78" y="1625"/>
                    <a:pt x="231" y="1724"/>
                  </a:cubicBezTo>
                  <a:lnTo>
                    <a:pt x="572" y="1922"/>
                  </a:lnTo>
                  <a:cubicBezTo>
                    <a:pt x="418" y="1823"/>
                    <a:pt x="341" y="1636"/>
                    <a:pt x="352" y="1461"/>
                  </a:cubicBezTo>
                  <a:cubicBezTo>
                    <a:pt x="385" y="945"/>
                    <a:pt x="649" y="483"/>
                    <a:pt x="1088" y="198"/>
                  </a:cubicBezTo>
                  <a:lnTo>
                    <a:pt x="747" y="0"/>
                  </a:lnTo>
                  <a:close/>
                </a:path>
              </a:pathLst>
            </a:custGeom>
            <a:solidFill>
              <a:srgbClr val="1A1A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
            <p:cNvSpPr/>
            <p:nvPr/>
          </p:nvSpPr>
          <p:spPr>
            <a:xfrm>
              <a:off x="4641536" y="1681915"/>
              <a:ext cx="152890" cy="196851"/>
            </a:xfrm>
            <a:custGeom>
              <a:rect b="b" l="l" r="r" t="t"/>
              <a:pathLst>
                <a:path extrusionOk="0" h="1881" w="1461">
                  <a:moveTo>
                    <a:pt x="1057" y="1"/>
                  </a:moveTo>
                  <a:cubicBezTo>
                    <a:pt x="998" y="1"/>
                    <a:pt x="934" y="12"/>
                    <a:pt x="867" y="36"/>
                  </a:cubicBezTo>
                  <a:cubicBezTo>
                    <a:pt x="824" y="58"/>
                    <a:pt x="769" y="80"/>
                    <a:pt x="736" y="102"/>
                  </a:cubicBezTo>
                  <a:cubicBezTo>
                    <a:pt x="297" y="387"/>
                    <a:pt x="33" y="849"/>
                    <a:pt x="0" y="1365"/>
                  </a:cubicBezTo>
                  <a:cubicBezTo>
                    <a:pt x="8" y="1692"/>
                    <a:pt x="170" y="1881"/>
                    <a:pt x="409" y="1881"/>
                  </a:cubicBezTo>
                  <a:cubicBezTo>
                    <a:pt x="507" y="1881"/>
                    <a:pt x="618" y="1849"/>
                    <a:pt x="736" y="1782"/>
                  </a:cubicBezTo>
                  <a:cubicBezTo>
                    <a:pt x="835" y="1716"/>
                    <a:pt x="933" y="1639"/>
                    <a:pt x="1010" y="1562"/>
                  </a:cubicBezTo>
                  <a:cubicBezTo>
                    <a:pt x="1285" y="1277"/>
                    <a:pt x="1438" y="914"/>
                    <a:pt x="1460" y="519"/>
                  </a:cubicBezTo>
                  <a:cubicBezTo>
                    <a:pt x="1460" y="193"/>
                    <a:pt x="1297" y="1"/>
                    <a:pt x="1057" y="1"/>
                  </a:cubicBezTo>
                  <a:close/>
                </a:path>
              </a:pathLst>
            </a:custGeom>
            <a:solidFill>
              <a:srgbClr val="FFE6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3"/>
            <p:cNvSpPr/>
            <p:nvPr/>
          </p:nvSpPr>
          <p:spPr>
            <a:xfrm>
              <a:off x="4731115" y="1681915"/>
              <a:ext cx="63312" cy="163572"/>
            </a:xfrm>
            <a:custGeom>
              <a:rect b="b" l="l" r="r" t="t"/>
              <a:pathLst>
                <a:path extrusionOk="0" h="1563" w="605">
                  <a:moveTo>
                    <a:pt x="201" y="1"/>
                  </a:moveTo>
                  <a:cubicBezTo>
                    <a:pt x="142" y="1"/>
                    <a:pt x="78" y="12"/>
                    <a:pt x="11" y="36"/>
                  </a:cubicBezTo>
                  <a:lnTo>
                    <a:pt x="0" y="58"/>
                  </a:lnTo>
                  <a:cubicBezTo>
                    <a:pt x="198" y="311"/>
                    <a:pt x="308" y="618"/>
                    <a:pt x="308" y="936"/>
                  </a:cubicBezTo>
                  <a:cubicBezTo>
                    <a:pt x="308" y="1156"/>
                    <a:pt x="253" y="1365"/>
                    <a:pt x="154" y="1562"/>
                  </a:cubicBezTo>
                  <a:cubicBezTo>
                    <a:pt x="429" y="1277"/>
                    <a:pt x="582" y="914"/>
                    <a:pt x="604" y="519"/>
                  </a:cubicBezTo>
                  <a:cubicBezTo>
                    <a:pt x="604" y="193"/>
                    <a:pt x="441" y="1"/>
                    <a:pt x="201" y="1"/>
                  </a:cubicBezTo>
                  <a:close/>
                </a:path>
              </a:pathLst>
            </a:custGeom>
            <a:solidFill>
              <a:srgbClr val="FFD6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
            <p:cNvSpPr/>
            <p:nvPr/>
          </p:nvSpPr>
          <p:spPr>
            <a:xfrm>
              <a:off x="4588145" y="1638170"/>
              <a:ext cx="219550" cy="206999"/>
            </a:xfrm>
            <a:custGeom>
              <a:rect b="b" l="l" r="r" t="t"/>
              <a:pathLst>
                <a:path extrusionOk="0" h="2020" w="2098">
                  <a:moveTo>
                    <a:pt x="2082" y="364"/>
                  </a:moveTo>
                  <a:lnTo>
                    <a:pt x="2097" y="372"/>
                  </a:lnTo>
                  <a:cubicBezTo>
                    <a:pt x="2092" y="369"/>
                    <a:pt x="2087" y="366"/>
                    <a:pt x="2082" y="364"/>
                  </a:cubicBezTo>
                  <a:close/>
                  <a:moveTo>
                    <a:pt x="1318" y="1"/>
                  </a:moveTo>
                  <a:cubicBezTo>
                    <a:pt x="1195" y="1"/>
                    <a:pt x="1057" y="42"/>
                    <a:pt x="911" y="131"/>
                  </a:cubicBezTo>
                  <a:cubicBezTo>
                    <a:pt x="373" y="482"/>
                    <a:pt x="33" y="1064"/>
                    <a:pt x="0" y="1712"/>
                  </a:cubicBezTo>
                  <a:lnTo>
                    <a:pt x="527" y="2019"/>
                  </a:lnTo>
                  <a:cubicBezTo>
                    <a:pt x="571" y="1382"/>
                    <a:pt x="900" y="789"/>
                    <a:pt x="1449" y="438"/>
                  </a:cubicBezTo>
                  <a:cubicBezTo>
                    <a:pt x="1599" y="354"/>
                    <a:pt x="1740" y="312"/>
                    <a:pt x="1865" y="312"/>
                  </a:cubicBezTo>
                  <a:cubicBezTo>
                    <a:pt x="1945" y="312"/>
                    <a:pt x="2018" y="329"/>
                    <a:pt x="2082" y="364"/>
                  </a:cubicBezTo>
                  <a:lnTo>
                    <a:pt x="2082" y="364"/>
                  </a:lnTo>
                  <a:lnTo>
                    <a:pt x="1559" y="65"/>
                  </a:lnTo>
                  <a:cubicBezTo>
                    <a:pt x="1489" y="23"/>
                    <a:pt x="1408" y="1"/>
                    <a:pt x="1318" y="1"/>
                  </a:cubicBezTo>
                  <a:close/>
                </a:path>
              </a:pathLst>
            </a:custGeom>
            <a:solidFill>
              <a:srgbClr val="5B61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
            <p:cNvSpPr/>
            <p:nvPr/>
          </p:nvSpPr>
          <p:spPr>
            <a:xfrm>
              <a:off x="4642687" y="1668938"/>
              <a:ext cx="191924" cy="178851"/>
            </a:xfrm>
            <a:custGeom>
              <a:rect b="b" l="l" r="r" t="t"/>
              <a:pathLst>
                <a:path extrusionOk="0" h="1709" w="1834">
                  <a:moveTo>
                    <a:pt x="1322" y="0"/>
                  </a:moveTo>
                  <a:cubicBezTo>
                    <a:pt x="1198" y="0"/>
                    <a:pt x="1058" y="41"/>
                    <a:pt x="911" y="127"/>
                  </a:cubicBezTo>
                  <a:cubicBezTo>
                    <a:pt x="373" y="478"/>
                    <a:pt x="33" y="1060"/>
                    <a:pt x="0" y="1708"/>
                  </a:cubicBezTo>
                  <a:lnTo>
                    <a:pt x="110" y="1642"/>
                  </a:lnTo>
                  <a:cubicBezTo>
                    <a:pt x="143" y="1082"/>
                    <a:pt x="439" y="555"/>
                    <a:pt x="922" y="248"/>
                  </a:cubicBezTo>
                  <a:cubicBezTo>
                    <a:pt x="1049" y="175"/>
                    <a:pt x="1170" y="140"/>
                    <a:pt x="1277" y="140"/>
                  </a:cubicBezTo>
                  <a:cubicBezTo>
                    <a:pt x="1541" y="140"/>
                    <a:pt x="1724" y="350"/>
                    <a:pt x="1724" y="709"/>
                  </a:cubicBezTo>
                  <a:lnTo>
                    <a:pt x="1834" y="654"/>
                  </a:lnTo>
                  <a:cubicBezTo>
                    <a:pt x="1834" y="242"/>
                    <a:pt x="1624" y="0"/>
                    <a:pt x="1322" y="0"/>
                  </a:cubicBezTo>
                  <a:close/>
                </a:path>
              </a:pathLst>
            </a:custGeom>
            <a:solidFill>
              <a:srgbClr val="3333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
            <p:cNvSpPr/>
            <p:nvPr/>
          </p:nvSpPr>
          <p:spPr>
            <a:xfrm>
              <a:off x="4698988" y="1722730"/>
              <a:ext cx="48347" cy="40814"/>
            </a:xfrm>
            <a:custGeom>
              <a:rect b="b" l="l" r="r" t="t"/>
              <a:pathLst>
                <a:path extrusionOk="0" h="390" w="462">
                  <a:moveTo>
                    <a:pt x="328" y="0"/>
                  </a:moveTo>
                  <a:cubicBezTo>
                    <a:pt x="270" y="0"/>
                    <a:pt x="194" y="30"/>
                    <a:pt x="132" y="85"/>
                  </a:cubicBezTo>
                  <a:cubicBezTo>
                    <a:pt x="33" y="173"/>
                    <a:pt x="0" y="294"/>
                    <a:pt x="44" y="360"/>
                  </a:cubicBezTo>
                  <a:cubicBezTo>
                    <a:pt x="64" y="380"/>
                    <a:pt x="95" y="390"/>
                    <a:pt x="130" y="390"/>
                  </a:cubicBezTo>
                  <a:cubicBezTo>
                    <a:pt x="191" y="390"/>
                    <a:pt x="267" y="360"/>
                    <a:pt x="329" y="305"/>
                  </a:cubicBezTo>
                  <a:cubicBezTo>
                    <a:pt x="428" y="217"/>
                    <a:pt x="461" y="96"/>
                    <a:pt x="406" y="30"/>
                  </a:cubicBezTo>
                  <a:cubicBezTo>
                    <a:pt x="390" y="10"/>
                    <a:pt x="362" y="0"/>
                    <a:pt x="328" y="0"/>
                  </a:cubicBezTo>
                  <a:close/>
                </a:path>
              </a:pathLst>
            </a:custGeom>
            <a:solidFill>
              <a:srgbClr val="FFF0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3"/>
            <p:cNvSpPr/>
            <p:nvPr/>
          </p:nvSpPr>
          <p:spPr>
            <a:xfrm>
              <a:off x="4743225" y="1920525"/>
              <a:ext cx="80476" cy="89274"/>
            </a:xfrm>
            <a:custGeom>
              <a:rect b="b" l="l" r="r" t="t"/>
              <a:pathLst>
                <a:path extrusionOk="0" h="836" w="769">
                  <a:moveTo>
                    <a:pt x="0" y="1"/>
                  </a:moveTo>
                  <a:lnTo>
                    <a:pt x="0" y="1"/>
                  </a:lnTo>
                  <a:cubicBezTo>
                    <a:pt x="165" y="122"/>
                    <a:pt x="253" y="319"/>
                    <a:pt x="242" y="517"/>
                  </a:cubicBezTo>
                  <a:lnTo>
                    <a:pt x="769" y="835"/>
                  </a:lnTo>
                  <a:cubicBezTo>
                    <a:pt x="769" y="583"/>
                    <a:pt x="681" y="396"/>
                    <a:pt x="538" y="319"/>
                  </a:cubicBezTo>
                  <a:lnTo>
                    <a:pt x="0" y="1"/>
                  </a:lnTo>
                  <a:close/>
                </a:path>
              </a:pathLst>
            </a:custGeom>
            <a:solidFill>
              <a:srgbClr val="1A1A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
            <p:cNvSpPr/>
            <p:nvPr/>
          </p:nvSpPr>
          <p:spPr>
            <a:xfrm>
              <a:off x="4682872" y="1927953"/>
              <a:ext cx="89683" cy="31291"/>
            </a:xfrm>
            <a:custGeom>
              <a:rect b="b" l="l" r="r" t="t"/>
              <a:pathLst>
                <a:path extrusionOk="0" h="299" w="857">
                  <a:moveTo>
                    <a:pt x="309" y="0"/>
                  </a:moveTo>
                  <a:cubicBezTo>
                    <a:pt x="201" y="0"/>
                    <a:pt x="93" y="34"/>
                    <a:pt x="0" y="101"/>
                  </a:cubicBezTo>
                  <a:lnTo>
                    <a:pt x="341" y="298"/>
                  </a:lnTo>
                  <a:cubicBezTo>
                    <a:pt x="427" y="232"/>
                    <a:pt x="533" y="198"/>
                    <a:pt x="642" y="198"/>
                  </a:cubicBezTo>
                  <a:cubicBezTo>
                    <a:pt x="714" y="198"/>
                    <a:pt x="787" y="213"/>
                    <a:pt x="857" y="243"/>
                  </a:cubicBezTo>
                  <a:lnTo>
                    <a:pt x="516" y="46"/>
                  </a:lnTo>
                  <a:cubicBezTo>
                    <a:pt x="451" y="15"/>
                    <a:pt x="380" y="0"/>
                    <a:pt x="309" y="0"/>
                  </a:cubicBezTo>
                  <a:close/>
                </a:path>
              </a:pathLst>
            </a:custGeom>
            <a:solidFill>
              <a:srgbClr val="5B61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
            <p:cNvSpPr/>
            <p:nvPr/>
          </p:nvSpPr>
          <p:spPr>
            <a:xfrm>
              <a:off x="4604700" y="1938418"/>
              <a:ext cx="113856" cy="201247"/>
            </a:xfrm>
            <a:custGeom>
              <a:rect b="b" l="l" r="r" t="t"/>
              <a:pathLst>
                <a:path extrusionOk="0" h="1923" w="1088">
                  <a:moveTo>
                    <a:pt x="747" y="1"/>
                  </a:moveTo>
                  <a:cubicBezTo>
                    <a:pt x="319" y="275"/>
                    <a:pt x="45" y="747"/>
                    <a:pt x="23" y="1252"/>
                  </a:cubicBezTo>
                  <a:cubicBezTo>
                    <a:pt x="1" y="1439"/>
                    <a:pt x="78" y="1615"/>
                    <a:pt x="231" y="1724"/>
                  </a:cubicBezTo>
                  <a:lnTo>
                    <a:pt x="572" y="1922"/>
                  </a:lnTo>
                  <a:cubicBezTo>
                    <a:pt x="418" y="1812"/>
                    <a:pt x="341" y="1637"/>
                    <a:pt x="352" y="1450"/>
                  </a:cubicBezTo>
                  <a:cubicBezTo>
                    <a:pt x="385" y="945"/>
                    <a:pt x="649" y="473"/>
                    <a:pt x="1088" y="198"/>
                  </a:cubicBezTo>
                  <a:lnTo>
                    <a:pt x="747" y="1"/>
                  </a:lnTo>
                  <a:close/>
                </a:path>
              </a:pathLst>
            </a:custGeom>
            <a:solidFill>
              <a:srgbClr val="1A1A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3"/>
            <p:cNvSpPr/>
            <p:nvPr/>
          </p:nvSpPr>
          <p:spPr>
            <a:xfrm>
              <a:off x="4641536" y="1948465"/>
              <a:ext cx="152890" cy="195700"/>
            </a:xfrm>
            <a:custGeom>
              <a:rect b="b" l="l" r="r" t="t"/>
              <a:pathLst>
                <a:path extrusionOk="0" h="1870" w="1461">
                  <a:moveTo>
                    <a:pt x="1062" y="0"/>
                  </a:moveTo>
                  <a:cubicBezTo>
                    <a:pt x="1002" y="0"/>
                    <a:pt x="936" y="12"/>
                    <a:pt x="867" y="36"/>
                  </a:cubicBezTo>
                  <a:cubicBezTo>
                    <a:pt x="824" y="47"/>
                    <a:pt x="769" y="69"/>
                    <a:pt x="736" y="102"/>
                  </a:cubicBezTo>
                  <a:cubicBezTo>
                    <a:pt x="297" y="377"/>
                    <a:pt x="33" y="849"/>
                    <a:pt x="0" y="1354"/>
                  </a:cubicBezTo>
                  <a:cubicBezTo>
                    <a:pt x="8" y="1681"/>
                    <a:pt x="170" y="1870"/>
                    <a:pt x="409" y="1870"/>
                  </a:cubicBezTo>
                  <a:cubicBezTo>
                    <a:pt x="507" y="1870"/>
                    <a:pt x="618" y="1838"/>
                    <a:pt x="736" y="1771"/>
                  </a:cubicBezTo>
                  <a:cubicBezTo>
                    <a:pt x="835" y="1716"/>
                    <a:pt x="933" y="1639"/>
                    <a:pt x="1010" y="1552"/>
                  </a:cubicBezTo>
                  <a:cubicBezTo>
                    <a:pt x="1285" y="1266"/>
                    <a:pt x="1438" y="904"/>
                    <a:pt x="1460" y="508"/>
                  </a:cubicBezTo>
                  <a:cubicBezTo>
                    <a:pt x="1460" y="184"/>
                    <a:pt x="1300" y="0"/>
                    <a:pt x="1062" y="0"/>
                  </a:cubicBezTo>
                  <a:close/>
                </a:path>
              </a:pathLst>
            </a:custGeom>
            <a:solidFill>
              <a:srgbClr val="BECB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
            <p:cNvSpPr/>
            <p:nvPr/>
          </p:nvSpPr>
          <p:spPr>
            <a:xfrm>
              <a:off x="4731115" y="1948465"/>
              <a:ext cx="63312" cy="162421"/>
            </a:xfrm>
            <a:custGeom>
              <a:rect b="b" l="l" r="r" t="t"/>
              <a:pathLst>
                <a:path extrusionOk="0" h="1552" w="605">
                  <a:moveTo>
                    <a:pt x="206" y="0"/>
                  </a:moveTo>
                  <a:cubicBezTo>
                    <a:pt x="146" y="0"/>
                    <a:pt x="80" y="12"/>
                    <a:pt x="11" y="36"/>
                  </a:cubicBezTo>
                  <a:lnTo>
                    <a:pt x="0" y="47"/>
                  </a:lnTo>
                  <a:cubicBezTo>
                    <a:pt x="198" y="300"/>
                    <a:pt x="308" y="618"/>
                    <a:pt x="308" y="937"/>
                  </a:cubicBezTo>
                  <a:cubicBezTo>
                    <a:pt x="308" y="1145"/>
                    <a:pt x="253" y="1365"/>
                    <a:pt x="154" y="1552"/>
                  </a:cubicBezTo>
                  <a:cubicBezTo>
                    <a:pt x="429" y="1266"/>
                    <a:pt x="582" y="904"/>
                    <a:pt x="604" y="508"/>
                  </a:cubicBezTo>
                  <a:cubicBezTo>
                    <a:pt x="604" y="184"/>
                    <a:pt x="444" y="0"/>
                    <a:pt x="206" y="0"/>
                  </a:cubicBezTo>
                  <a:close/>
                </a:path>
              </a:pathLst>
            </a:custGeom>
            <a:solidFill>
              <a:srgbClr val="A9BA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3"/>
            <p:cNvSpPr/>
            <p:nvPr/>
          </p:nvSpPr>
          <p:spPr>
            <a:xfrm>
              <a:off x="4587538" y="1902209"/>
              <a:ext cx="219550" cy="210979"/>
            </a:xfrm>
            <a:custGeom>
              <a:rect b="b" l="l" r="r" t="t"/>
              <a:pathLst>
                <a:path extrusionOk="0" h="2016" w="2098">
                  <a:moveTo>
                    <a:pt x="2093" y="377"/>
                  </a:moveTo>
                  <a:lnTo>
                    <a:pt x="2097" y="380"/>
                  </a:lnTo>
                  <a:cubicBezTo>
                    <a:pt x="2096" y="379"/>
                    <a:pt x="2094" y="378"/>
                    <a:pt x="2093" y="377"/>
                  </a:cubicBezTo>
                  <a:close/>
                  <a:moveTo>
                    <a:pt x="1327" y="0"/>
                  </a:moveTo>
                  <a:cubicBezTo>
                    <a:pt x="1202" y="0"/>
                    <a:pt x="1061" y="43"/>
                    <a:pt x="911" y="127"/>
                  </a:cubicBezTo>
                  <a:cubicBezTo>
                    <a:pt x="373" y="478"/>
                    <a:pt x="33" y="1060"/>
                    <a:pt x="0" y="1708"/>
                  </a:cubicBezTo>
                  <a:lnTo>
                    <a:pt x="527" y="2016"/>
                  </a:lnTo>
                  <a:cubicBezTo>
                    <a:pt x="560" y="1379"/>
                    <a:pt x="900" y="786"/>
                    <a:pt x="1449" y="434"/>
                  </a:cubicBezTo>
                  <a:cubicBezTo>
                    <a:pt x="1593" y="353"/>
                    <a:pt x="1729" y="315"/>
                    <a:pt x="1851" y="315"/>
                  </a:cubicBezTo>
                  <a:cubicBezTo>
                    <a:pt x="1941" y="315"/>
                    <a:pt x="2023" y="336"/>
                    <a:pt x="2093" y="377"/>
                  </a:cubicBezTo>
                  <a:lnTo>
                    <a:pt x="2093" y="377"/>
                  </a:lnTo>
                  <a:lnTo>
                    <a:pt x="1559" y="61"/>
                  </a:lnTo>
                  <a:cubicBezTo>
                    <a:pt x="1492" y="21"/>
                    <a:pt x="1413" y="0"/>
                    <a:pt x="1327" y="0"/>
                  </a:cubicBezTo>
                  <a:close/>
                </a:path>
              </a:pathLst>
            </a:custGeom>
            <a:solidFill>
              <a:srgbClr val="5B61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3"/>
            <p:cNvSpPr/>
            <p:nvPr/>
          </p:nvSpPr>
          <p:spPr>
            <a:xfrm>
              <a:off x="4642687" y="1934860"/>
              <a:ext cx="191924" cy="178328"/>
            </a:xfrm>
            <a:custGeom>
              <a:rect b="b" l="l" r="r" t="t"/>
              <a:pathLst>
                <a:path extrusionOk="0" h="1704" w="1834">
                  <a:moveTo>
                    <a:pt x="1321" y="0"/>
                  </a:moveTo>
                  <a:cubicBezTo>
                    <a:pt x="1197" y="0"/>
                    <a:pt x="1058" y="40"/>
                    <a:pt x="911" y="122"/>
                  </a:cubicBezTo>
                  <a:cubicBezTo>
                    <a:pt x="373" y="474"/>
                    <a:pt x="33" y="1067"/>
                    <a:pt x="0" y="1704"/>
                  </a:cubicBezTo>
                  <a:lnTo>
                    <a:pt x="110" y="1649"/>
                  </a:lnTo>
                  <a:cubicBezTo>
                    <a:pt x="143" y="1078"/>
                    <a:pt x="439" y="562"/>
                    <a:pt x="922" y="254"/>
                  </a:cubicBezTo>
                  <a:cubicBezTo>
                    <a:pt x="1052" y="177"/>
                    <a:pt x="1174" y="140"/>
                    <a:pt x="1283" y="140"/>
                  </a:cubicBezTo>
                  <a:cubicBezTo>
                    <a:pt x="1543" y="140"/>
                    <a:pt x="1724" y="351"/>
                    <a:pt x="1724" y="715"/>
                  </a:cubicBezTo>
                  <a:lnTo>
                    <a:pt x="1834" y="649"/>
                  </a:lnTo>
                  <a:cubicBezTo>
                    <a:pt x="1834" y="236"/>
                    <a:pt x="1623" y="0"/>
                    <a:pt x="1321" y="0"/>
                  </a:cubicBezTo>
                  <a:close/>
                </a:path>
              </a:pathLst>
            </a:custGeom>
            <a:solidFill>
              <a:srgbClr val="3333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
            <p:cNvSpPr/>
            <p:nvPr/>
          </p:nvSpPr>
          <p:spPr>
            <a:xfrm>
              <a:off x="4698988" y="1988442"/>
              <a:ext cx="48347" cy="40501"/>
            </a:xfrm>
            <a:custGeom>
              <a:rect b="b" l="l" r="r" t="t"/>
              <a:pathLst>
                <a:path extrusionOk="0" h="387" w="462">
                  <a:moveTo>
                    <a:pt x="321" y="0"/>
                  </a:moveTo>
                  <a:cubicBezTo>
                    <a:pt x="264" y="0"/>
                    <a:pt x="192" y="29"/>
                    <a:pt x="132" y="83"/>
                  </a:cubicBezTo>
                  <a:cubicBezTo>
                    <a:pt x="33" y="170"/>
                    <a:pt x="0" y="291"/>
                    <a:pt x="44" y="357"/>
                  </a:cubicBezTo>
                  <a:cubicBezTo>
                    <a:pt x="64" y="377"/>
                    <a:pt x="95" y="387"/>
                    <a:pt x="130" y="387"/>
                  </a:cubicBezTo>
                  <a:cubicBezTo>
                    <a:pt x="191" y="387"/>
                    <a:pt x="267" y="358"/>
                    <a:pt x="329" y="302"/>
                  </a:cubicBezTo>
                  <a:cubicBezTo>
                    <a:pt x="428" y="214"/>
                    <a:pt x="461" y="94"/>
                    <a:pt x="406" y="39"/>
                  </a:cubicBezTo>
                  <a:cubicBezTo>
                    <a:pt x="389" y="13"/>
                    <a:pt x="358" y="0"/>
                    <a:pt x="321" y="0"/>
                  </a:cubicBezTo>
                  <a:close/>
                </a:path>
              </a:pathLst>
            </a:custGeom>
            <a:solidFill>
              <a:srgbClr val="CED8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
            <p:cNvSpPr/>
            <p:nvPr/>
          </p:nvSpPr>
          <p:spPr>
            <a:xfrm>
              <a:off x="4574876" y="1566169"/>
              <a:ext cx="218399" cy="132176"/>
            </a:xfrm>
            <a:custGeom>
              <a:rect b="b" l="l" r="r" t="t"/>
              <a:pathLst>
                <a:path extrusionOk="0" h="1263" w="2087">
                  <a:moveTo>
                    <a:pt x="2086" y="0"/>
                  </a:moveTo>
                  <a:lnTo>
                    <a:pt x="0" y="1208"/>
                  </a:lnTo>
                  <a:lnTo>
                    <a:pt x="0" y="1263"/>
                  </a:lnTo>
                  <a:lnTo>
                    <a:pt x="2086" y="55"/>
                  </a:lnTo>
                  <a:lnTo>
                    <a:pt x="2086" y="0"/>
                  </a:lnTo>
                  <a:close/>
                </a:path>
              </a:pathLst>
            </a:custGeom>
            <a:solidFill>
              <a:srgbClr val="1A1A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
            <p:cNvSpPr/>
            <p:nvPr/>
          </p:nvSpPr>
          <p:spPr>
            <a:xfrm>
              <a:off x="4355430" y="1566169"/>
              <a:ext cx="219550" cy="132176"/>
            </a:xfrm>
            <a:custGeom>
              <a:rect b="b" l="l" r="r" t="t"/>
              <a:pathLst>
                <a:path extrusionOk="0" h="1263" w="2098">
                  <a:moveTo>
                    <a:pt x="0" y="0"/>
                  </a:moveTo>
                  <a:lnTo>
                    <a:pt x="0" y="55"/>
                  </a:lnTo>
                  <a:lnTo>
                    <a:pt x="2097" y="1263"/>
                  </a:lnTo>
                  <a:lnTo>
                    <a:pt x="2097" y="1208"/>
                  </a:lnTo>
                  <a:lnTo>
                    <a:pt x="0" y="0"/>
                  </a:lnTo>
                  <a:close/>
                </a:path>
              </a:pathLst>
            </a:custGeom>
            <a:solidFill>
              <a:srgbClr val="13131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
            <p:cNvSpPr/>
            <p:nvPr/>
          </p:nvSpPr>
          <p:spPr>
            <a:xfrm>
              <a:off x="4574876" y="1836173"/>
              <a:ext cx="218399" cy="132281"/>
            </a:xfrm>
            <a:custGeom>
              <a:rect b="b" l="l" r="r" t="t"/>
              <a:pathLst>
                <a:path extrusionOk="0" h="1264" w="2087">
                  <a:moveTo>
                    <a:pt x="2086" y="0"/>
                  </a:moveTo>
                  <a:lnTo>
                    <a:pt x="0" y="1208"/>
                  </a:lnTo>
                  <a:lnTo>
                    <a:pt x="0" y="1263"/>
                  </a:lnTo>
                  <a:lnTo>
                    <a:pt x="2086" y="55"/>
                  </a:lnTo>
                  <a:lnTo>
                    <a:pt x="2086" y="0"/>
                  </a:lnTo>
                  <a:close/>
                </a:path>
              </a:pathLst>
            </a:custGeom>
            <a:solidFill>
              <a:srgbClr val="1A1A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
            <p:cNvSpPr/>
            <p:nvPr/>
          </p:nvSpPr>
          <p:spPr>
            <a:xfrm>
              <a:off x="4355430" y="1836173"/>
              <a:ext cx="219550" cy="132281"/>
            </a:xfrm>
            <a:custGeom>
              <a:rect b="b" l="l" r="r" t="t"/>
              <a:pathLst>
                <a:path extrusionOk="0" h="1264" w="2098">
                  <a:moveTo>
                    <a:pt x="0" y="0"/>
                  </a:moveTo>
                  <a:lnTo>
                    <a:pt x="0" y="55"/>
                  </a:lnTo>
                  <a:lnTo>
                    <a:pt x="2097" y="1263"/>
                  </a:lnTo>
                  <a:lnTo>
                    <a:pt x="2097" y="1208"/>
                  </a:lnTo>
                  <a:lnTo>
                    <a:pt x="0" y="0"/>
                  </a:lnTo>
                  <a:close/>
                </a:path>
              </a:pathLst>
            </a:custGeom>
            <a:solidFill>
              <a:srgbClr val="13131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
            <p:cNvSpPr/>
            <p:nvPr/>
          </p:nvSpPr>
          <p:spPr>
            <a:xfrm>
              <a:off x="4318005" y="1388476"/>
              <a:ext cx="82875" cy="89274"/>
            </a:xfrm>
            <a:custGeom>
              <a:rect b="b" l="l" r="r" t="t"/>
              <a:pathLst>
                <a:path extrusionOk="0" h="824" w="792">
                  <a:moveTo>
                    <a:pt x="791" y="0"/>
                  </a:moveTo>
                  <a:lnTo>
                    <a:pt x="791" y="0"/>
                  </a:lnTo>
                  <a:cubicBezTo>
                    <a:pt x="785" y="4"/>
                    <a:pt x="778" y="7"/>
                    <a:pt x="772" y="11"/>
                  </a:cubicBezTo>
                  <a:lnTo>
                    <a:pt x="772" y="11"/>
                  </a:lnTo>
                  <a:lnTo>
                    <a:pt x="791" y="0"/>
                  </a:lnTo>
                  <a:close/>
                  <a:moveTo>
                    <a:pt x="772" y="11"/>
                  </a:moveTo>
                  <a:lnTo>
                    <a:pt x="264" y="308"/>
                  </a:lnTo>
                  <a:cubicBezTo>
                    <a:pt x="89" y="428"/>
                    <a:pt x="1" y="626"/>
                    <a:pt x="23" y="824"/>
                  </a:cubicBezTo>
                  <a:lnTo>
                    <a:pt x="561" y="516"/>
                  </a:lnTo>
                  <a:cubicBezTo>
                    <a:pt x="561" y="275"/>
                    <a:pt x="641" y="94"/>
                    <a:pt x="772" y="11"/>
                  </a:cubicBezTo>
                  <a:close/>
                </a:path>
              </a:pathLst>
            </a:custGeom>
            <a:solidFill>
              <a:srgbClr val="0D0D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
            <p:cNvSpPr/>
            <p:nvPr/>
          </p:nvSpPr>
          <p:spPr>
            <a:xfrm>
              <a:off x="4372592" y="1395900"/>
              <a:ext cx="89788" cy="31291"/>
            </a:xfrm>
            <a:custGeom>
              <a:rect b="b" l="l" r="r" t="t"/>
              <a:pathLst>
                <a:path extrusionOk="0" h="299" w="858">
                  <a:moveTo>
                    <a:pt x="546" y="1"/>
                  </a:moveTo>
                  <a:cubicBezTo>
                    <a:pt x="473" y="1"/>
                    <a:pt x="400" y="15"/>
                    <a:pt x="330" y="46"/>
                  </a:cubicBezTo>
                  <a:lnTo>
                    <a:pt x="1" y="244"/>
                  </a:lnTo>
                  <a:cubicBezTo>
                    <a:pt x="66" y="213"/>
                    <a:pt x="137" y="198"/>
                    <a:pt x="208" y="198"/>
                  </a:cubicBezTo>
                  <a:cubicBezTo>
                    <a:pt x="316" y="198"/>
                    <a:pt x="424" y="232"/>
                    <a:pt x="517" y="299"/>
                  </a:cubicBezTo>
                  <a:lnTo>
                    <a:pt x="857" y="101"/>
                  </a:lnTo>
                  <a:cubicBezTo>
                    <a:pt x="765" y="35"/>
                    <a:pt x="656" y="1"/>
                    <a:pt x="546" y="1"/>
                  </a:cubicBezTo>
                  <a:close/>
                </a:path>
              </a:pathLst>
            </a:custGeom>
            <a:solidFill>
              <a:srgbClr val="5B61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
            <p:cNvSpPr/>
            <p:nvPr/>
          </p:nvSpPr>
          <p:spPr>
            <a:xfrm>
              <a:off x="4426590" y="1406365"/>
              <a:ext cx="113856" cy="201247"/>
            </a:xfrm>
            <a:custGeom>
              <a:rect b="b" l="l" r="r" t="t"/>
              <a:pathLst>
                <a:path extrusionOk="0" h="1923" w="1088">
                  <a:moveTo>
                    <a:pt x="341" y="1"/>
                  </a:moveTo>
                  <a:lnTo>
                    <a:pt x="1" y="199"/>
                  </a:lnTo>
                  <a:cubicBezTo>
                    <a:pt x="429" y="473"/>
                    <a:pt x="704" y="945"/>
                    <a:pt x="726" y="1461"/>
                  </a:cubicBezTo>
                  <a:cubicBezTo>
                    <a:pt x="747" y="1637"/>
                    <a:pt x="660" y="1813"/>
                    <a:pt x="517" y="1922"/>
                  </a:cubicBezTo>
                  <a:lnTo>
                    <a:pt x="846" y="1725"/>
                  </a:lnTo>
                  <a:cubicBezTo>
                    <a:pt x="1000" y="1615"/>
                    <a:pt x="1088" y="1439"/>
                    <a:pt x="1066" y="1264"/>
                  </a:cubicBezTo>
                  <a:cubicBezTo>
                    <a:pt x="1033" y="748"/>
                    <a:pt x="769" y="275"/>
                    <a:pt x="341" y="1"/>
                  </a:cubicBezTo>
                  <a:close/>
                </a:path>
              </a:pathLst>
            </a:custGeom>
            <a:solidFill>
              <a:srgbClr val="1818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
            <p:cNvSpPr/>
            <p:nvPr/>
          </p:nvSpPr>
          <p:spPr>
            <a:xfrm>
              <a:off x="4349674" y="1416412"/>
              <a:ext cx="152890" cy="196537"/>
            </a:xfrm>
            <a:custGeom>
              <a:rect b="b" l="l" r="r" t="t"/>
              <a:pathLst>
                <a:path extrusionOk="0" h="1878" w="1461">
                  <a:moveTo>
                    <a:pt x="409" y="0"/>
                  </a:moveTo>
                  <a:cubicBezTo>
                    <a:pt x="168" y="0"/>
                    <a:pt x="0" y="187"/>
                    <a:pt x="0" y="520"/>
                  </a:cubicBezTo>
                  <a:cubicBezTo>
                    <a:pt x="22" y="904"/>
                    <a:pt x="187" y="1277"/>
                    <a:pt x="450" y="1552"/>
                  </a:cubicBezTo>
                  <a:cubicBezTo>
                    <a:pt x="538" y="1640"/>
                    <a:pt x="626" y="1717"/>
                    <a:pt x="736" y="1771"/>
                  </a:cubicBezTo>
                  <a:cubicBezTo>
                    <a:pt x="853" y="1843"/>
                    <a:pt x="965" y="1877"/>
                    <a:pt x="1063" y="1877"/>
                  </a:cubicBezTo>
                  <a:cubicBezTo>
                    <a:pt x="1298" y="1877"/>
                    <a:pt x="1461" y="1686"/>
                    <a:pt x="1461" y="1354"/>
                  </a:cubicBezTo>
                  <a:cubicBezTo>
                    <a:pt x="1439" y="849"/>
                    <a:pt x="1164" y="377"/>
                    <a:pt x="736" y="103"/>
                  </a:cubicBezTo>
                  <a:cubicBezTo>
                    <a:pt x="692" y="81"/>
                    <a:pt x="648" y="59"/>
                    <a:pt x="604" y="37"/>
                  </a:cubicBezTo>
                  <a:cubicBezTo>
                    <a:pt x="535" y="12"/>
                    <a:pt x="470" y="0"/>
                    <a:pt x="409" y="0"/>
                  </a:cubicBezTo>
                  <a:close/>
                </a:path>
              </a:pathLst>
            </a:custGeom>
            <a:solidFill>
              <a:srgbClr val="E873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
            <p:cNvSpPr/>
            <p:nvPr/>
          </p:nvSpPr>
          <p:spPr>
            <a:xfrm>
              <a:off x="4349674" y="1416412"/>
              <a:ext cx="64463" cy="162421"/>
            </a:xfrm>
            <a:custGeom>
              <a:rect b="b" l="l" r="r" t="t"/>
              <a:pathLst>
                <a:path extrusionOk="0" h="1552" w="616">
                  <a:moveTo>
                    <a:pt x="409" y="0"/>
                  </a:moveTo>
                  <a:cubicBezTo>
                    <a:pt x="168" y="0"/>
                    <a:pt x="0" y="187"/>
                    <a:pt x="0" y="520"/>
                  </a:cubicBezTo>
                  <a:cubicBezTo>
                    <a:pt x="22" y="904"/>
                    <a:pt x="187" y="1277"/>
                    <a:pt x="450" y="1552"/>
                  </a:cubicBezTo>
                  <a:cubicBezTo>
                    <a:pt x="352" y="1365"/>
                    <a:pt x="308" y="1157"/>
                    <a:pt x="308" y="937"/>
                  </a:cubicBezTo>
                  <a:cubicBezTo>
                    <a:pt x="297" y="619"/>
                    <a:pt x="406" y="300"/>
                    <a:pt x="615" y="59"/>
                  </a:cubicBezTo>
                  <a:lnTo>
                    <a:pt x="604" y="37"/>
                  </a:lnTo>
                  <a:cubicBezTo>
                    <a:pt x="535" y="12"/>
                    <a:pt x="470" y="0"/>
                    <a:pt x="409" y="0"/>
                  </a:cubicBezTo>
                  <a:close/>
                </a:path>
              </a:pathLst>
            </a:custGeom>
            <a:solidFill>
              <a:srgbClr val="E663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
            <p:cNvSpPr/>
            <p:nvPr/>
          </p:nvSpPr>
          <p:spPr>
            <a:xfrm>
              <a:off x="4338163" y="1370888"/>
              <a:ext cx="219550" cy="211398"/>
            </a:xfrm>
            <a:custGeom>
              <a:rect b="b" l="l" r="r" t="t"/>
              <a:pathLst>
                <a:path extrusionOk="0" h="2020" w="2098">
                  <a:moveTo>
                    <a:pt x="10" y="367"/>
                  </a:moveTo>
                  <a:cubicBezTo>
                    <a:pt x="7" y="369"/>
                    <a:pt x="3" y="371"/>
                    <a:pt x="0" y="373"/>
                  </a:cubicBezTo>
                  <a:lnTo>
                    <a:pt x="10" y="367"/>
                  </a:lnTo>
                  <a:close/>
                  <a:moveTo>
                    <a:pt x="783" y="1"/>
                  </a:moveTo>
                  <a:cubicBezTo>
                    <a:pt x="689" y="1"/>
                    <a:pt x="603" y="23"/>
                    <a:pt x="527" y="65"/>
                  </a:cubicBezTo>
                  <a:lnTo>
                    <a:pt x="10" y="367"/>
                  </a:lnTo>
                  <a:lnTo>
                    <a:pt x="10" y="367"/>
                  </a:lnTo>
                  <a:cubicBezTo>
                    <a:pt x="77" y="329"/>
                    <a:pt x="155" y="309"/>
                    <a:pt x="242" y="309"/>
                  </a:cubicBezTo>
                  <a:cubicBezTo>
                    <a:pt x="364" y="309"/>
                    <a:pt x="503" y="350"/>
                    <a:pt x="648" y="439"/>
                  </a:cubicBezTo>
                  <a:cubicBezTo>
                    <a:pt x="1186" y="790"/>
                    <a:pt x="1527" y="1372"/>
                    <a:pt x="1560" y="2020"/>
                  </a:cubicBezTo>
                  <a:lnTo>
                    <a:pt x="2098" y="1701"/>
                  </a:lnTo>
                  <a:cubicBezTo>
                    <a:pt x="2065" y="1065"/>
                    <a:pt x="1724" y="472"/>
                    <a:pt x="1186" y="120"/>
                  </a:cubicBezTo>
                  <a:cubicBezTo>
                    <a:pt x="1043" y="39"/>
                    <a:pt x="906" y="1"/>
                    <a:pt x="783" y="1"/>
                  </a:cubicBezTo>
                  <a:close/>
                </a:path>
              </a:pathLst>
            </a:custGeom>
            <a:solidFill>
              <a:srgbClr val="5B61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
            <p:cNvSpPr/>
            <p:nvPr/>
          </p:nvSpPr>
          <p:spPr>
            <a:xfrm>
              <a:off x="4309385" y="1403225"/>
              <a:ext cx="192028" cy="179060"/>
            </a:xfrm>
            <a:custGeom>
              <a:rect b="b" l="l" r="r" t="t"/>
              <a:pathLst>
                <a:path extrusionOk="0" h="1711" w="1835">
                  <a:moveTo>
                    <a:pt x="507" y="0"/>
                  </a:moveTo>
                  <a:cubicBezTo>
                    <a:pt x="208" y="0"/>
                    <a:pt x="1" y="236"/>
                    <a:pt x="1" y="646"/>
                  </a:cubicBezTo>
                  <a:lnTo>
                    <a:pt x="111" y="712"/>
                  </a:lnTo>
                  <a:cubicBezTo>
                    <a:pt x="111" y="347"/>
                    <a:pt x="291" y="136"/>
                    <a:pt x="556" y="136"/>
                  </a:cubicBezTo>
                  <a:cubicBezTo>
                    <a:pt x="666" y="136"/>
                    <a:pt x="791" y="173"/>
                    <a:pt x="923" y="251"/>
                  </a:cubicBezTo>
                  <a:cubicBezTo>
                    <a:pt x="1395" y="558"/>
                    <a:pt x="1703" y="1074"/>
                    <a:pt x="1725" y="1645"/>
                  </a:cubicBezTo>
                  <a:lnTo>
                    <a:pt x="1835" y="1711"/>
                  </a:lnTo>
                  <a:cubicBezTo>
                    <a:pt x="1802" y="1063"/>
                    <a:pt x="1461" y="481"/>
                    <a:pt x="923" y="130"/>
                  </a:cubicBezTo>
                  <a:cubicBezTo>
                    <a:pt x="774" y="42"/>
                    <a:pt x="632" y="0"/>
                    <a:pt x="507" y="0"/>
                  </a:cubicBezTo>
                  <a:close/>
                </a:path>
              </a:pathLst>
            </a:custGeom>
            <a:solidFill>
              <a:srgbClr val="1A1A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3"/>
            <p:cNvSpPr/>
            <p:nvPr/>
          </p:nvSpPr>
          <p:spPr>
            <a:xfrm>
              <a:off x="4396766" y="1457331"/>
              <a:ext cx="49498" cy="40501"/>
            </a:xfrm>
            <a:custGeom>
              <a:rect b="b" l="l" r="r" t="t"/>
              <a:pathLst>
                <a:path extrusionOk="0" h="387" w="473">
                  <a:moveTo>
                    <a:pt x="138" y="0"/>
                  </a:moveTo>
                  <a:cubicBezTo>
                    <a:pt x="104" y="0"/>
                    <a:pt x="75" y="10"/>
                    <a:pt x="55" y="30"/>
                  </a:cubicBezTo>
                  <a:cubicBezTo>
                    <a:pt x="0" y="96"/>
                    <a:pt x="44" y="217"/>
                    <a:pt x="143" y="304"/>
                  </a:cubicBezTo>
                  <a:cubicBezTo>
                    <a:pt x="203" y="358"/>
                    <a:pt x="271" y="387"/>
                    <a:pt x="327" y="387"/>
                  </a:cubicBezTo>
                  <a:cubicBezTo>
                    <a:pt x="364" y="387"/>
                    <a:pt x="396" y="374"/>
                    <a:pt x="418" y="348"/>
                  </a:cubicBezTo>
                  <a:cubicBezTo>
                    <a:pt x="472" y="293"/>
                    <a:pt x="429" y="173"/>
                    <a:pt x="330" y="85"/>
                  </a:cubicBezTo>
                  <a:cubicBezTo>
                    <a:pt x="267" y="29"/>
                    <a:pt x="196" y="0"/>
                    <a:pt x="138" y="0"/>
                  </a:cubicBezTo>
                  <a:close/>
                </a:path>
              </a:pathLst>
            </a:custGeom>
            <a:solidFill>
              <a:srgbClr val="EF9B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
            <p:cNvSpPr/>
            <p:nvPr/>
          </p:nvSpPr>
          <p:spPr>
            <a:xfrm>
              <a:off x="4320300" y="1653919"/>
              <a:ext cx="80575" cy="89274"/>
            </a:xfrm>
            <a:custGeom>
              <a:rect b="b" l="l" r="r" t="t"/>
              <a:pathLst>
                <a:path extrusionOk="0" h="824" w="770">
                  <a:moveTo>
                    <a:pt x="769" y="1"/>
                  </a:moveTo>
                  <a:lnTo>
                    <a:pt x="242" y="308"/>
                  </a:lnTo>
                  <a:cubicBezTo>
                    <a:pt x="89" y="396"/>
                    <a:pt x="1" y="571"/>
                    <a:pt x="1" y="824"/>
                  </a:cubicBezTo>
                  <a:lnTo>
                    <a:pt x="539" y="517"/>
                  </a:lnTo>
                  <a:cubicBezTo>
                    <a:pt x="539" y="264"/>
                    <a:pt x="627" y="88"/>
                    <a:pt x="769" y="1"/>
                  </a:cubicBezTo>
                  <a:close/>
                </a:path>
              </a:pathLst>
            </a:custGeom>
            <a:solidFill>
              <a:srgbClr val="0D0D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3"/>
            <p:cNvSpPr/>
            <p:nvPr/>
          </p:nvSpPr>
          <p:spPr>
            <a:xfrm>
              <a:off x="4372592" y="1661613"/>
              <a:ext cx="89788" cy="30977"/>
            </a:xfrm>
            <a:custGeom>
              <a:rect b="b" l="l" r="r" t="t"/>
              <a:pathLst>
                <a:path extrusionOk="0" h="296" w="858">
                  <a:moveTo>
                    <a:pt x="557" y="0"/>
                  </a:moveTo>
                  <a:cubicBezTo>
                    <a:pt x="481" y="0"/>
                    <a:pt x="404" y="18"/>
                    <a:pt x="330" y="54"/>
                  </a:cubicBezTo>
                  <a:lnTo>
                    <a:pt x="1" y="252"/>
                  </a:lnTo>
                  <a:cubicBezTo>
                    <a:pt x="70" y="215"/>
                    <a:pt x="144" y="198"/>
                    <a:pt x="219" y="198"/>
                  </a:cubicBezTo>
                  <a:cubicBezTo>
                    <a:pt x="323" y="198"/>
                    <a:pt x="427" y="232"/>
                    <a:pt x="517" y="296"/>
                  </a:cubicBezTo>
                  <a:lnTo>
                    <a:pt x="857" y="98"/>
                  </a:lnTo>
                  <a:cubicBezTo>
                    <a:pt x="768" y="34"/>
                    <a:pt x="663" y="0"/>
                    <a:pt x="557" y="0"/>
                  </a:cubicBezTo>
                  <a:close/>
                </a:path>
              </a:pathLst>
            </a:custGeom>
            <a:solidFill>
              <a:srgbClr val="5B61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3"/>
            <p:cNvSpPr/>
            <p:nvPr/>
          </p:nvSpPr>
          <p:spPr>
            <a:xfrm>
              <a:off x="4426590" y="1671868"/>
              <a:ext cx="113856" cy="201142"/>
            </a:xfrm>
            <a:custGeom>
              <a:rect b="b" l="l" r="r" t="t"/>
              <a:pathLst>
                <a:path extrusionOk="0" h="1922" w="1088">
                  <a:moveTo>
                    <a:pt x="341" y="0"/>
                  </a:moveTo>
                  <a:lnTo>
                    <a:pt x="1" y="198"/>
                  </a:lnTo>
                  <a:cubicBezTo>
                    <a:pt x="429" y="483"/>
                    <a:pt x="704" y="945"/>
                    <a:pt x="726" y="1461"/>
                  </a:cubicBezTo>
                  <a:cubicBezTo>
                    <a:pt x="747" y="1636"/>
                    <a:pt x="660" y="1823"/>
                    <a:pt x="517" y="1922"/>
                  </a:cubicBezTo>
                  <a:lnTo>
                    <a:pt x="846" y="1724"/>
                  </a:lnTo>
                  <a:cubicBezTo>
                    <a:pt x="1000" y="1625"/>
                    <a:pt x="1088" y="1450"/>
                    <a:pt x="1066" y="1263"/>
                  </a:cubicBezTo>
                  <a:cubicBezTo>
                    <a:pt x="1033" y="747"/>
                    <a:pt x="769" y="286"/>
                    <a:pt x="341" y="0"/>
                  </a:cubicBezTo>
                  <a:close/>
                </a:path>
              </a:pathLst>
            </a:custGeom>
            <a:solidFill>
              <a:srgbClr val="1818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3"/>
            <p:cNvSpPr/>
            <p:nvPr/>
          </p:nvSpPr>
          <p:spPr>
            <a:xfrm>
              <a:off x="4349674" y="1681915"/>
              <a:ext cx="152890" cy="196851"/>
            </a:xfrm>
            <a:custGeom>
              <a:rect b="b" l="l" r="r" t="t"/>
              <a:pathLst>
                <a:path extrusionOk="0" h="1881" w="1461">
                  <a:moveTo>
                    <a:pt x="414" y="1"/>
                  </a:moveTo>
                  <a:cubicBezTo>
                    <a:pt x="170" y="1"/>
                    <a:pt x="0" y="193"/>
                    <a:pt x="0" y="519"/>
                  </a:cubicBezTo>
                  <a:cubicBezTo>
                    <a:pt x="22" y="914"/>
                    <a:pt x="187" y="1277"/>
                    <a:pt x="450" y="1562"/>
                  </a:cubicBezTo>
                  <a:cubicBezTo>
                    <a:pt x="538" y="1639"/>
                    <a:pt x="626" y="1716"/>
                    <a:pt x="736" y="1782"/>
                  </a:cubicBezTo>
                  <a:cubicBezTo>
                    <a:pt x="851" y="1849"/>
                    <a:pt x="960" y="1881"/>
                    <a:pt x="1057" y="1881"/>
                  </a:cubicBezTo>
                  <a:cubicBezTo>
                    <a:pt x="1295" y="1881"/>
                    <a:pt x="1461" y="1692"/>
                    <a:pt x="1461" y="1365"/>
                  </a:cubicBezTo>
                  <a:cubicBezTo>
                    <a:pt x="1439" y="849"/>
                    <a:pt x="1164" y="387"/>
                    <a:pt x="736" y="102"/>
                  </a:cubicBezTo>
                  <a:cubicBezTo>
                    <a:pt x="692" y="80"/>
                    <a:pt x="648" y="58"/>
                    <a:pt x="604" y="36"/>
                  </a:cubicBezTo>
                  <a:cubicBezTo>
                    <a:pt x="537" y="12"/>
                    <a:pt x="473" y="1"/>
                    <a:pt x="414" y="1"/>
                  </a:cubicBezTo>
                  <a:close/>
                </a:path>
              </a:pathLst>
            </a:custGeom>
            <a:solidFill>
              <a:srgbClr val="FFE6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3"/>
            <p:cNvSpPr/>
            <p:nvPr/>
          </p:nvSpPr>
          <p:spPr>
            <a:xfrm>
              <a:off x="4349674" y="1681915"/>
              <a:ext cx="64463" cy="163572"/>
            </a:xfrm>
            <a:custGeom>
              <a:rect b="b" l="l" r="r" t="t"/>
              <a:pathLst>
                <a:path extrusionOk="0" h="1563" w="616">
                  <a:moveTo>
                    <a:pt x="414" y="1"/>
                  </a:moveTo>
                  <a:cubicBezTo>
                    <a:pt x="170" y="1"/>
                    <a:pt x="0" y="193"/>
                    <a:pt x="0" y="519"/>
                  </a:cubicBezTo>
                  <a:cubicBezTo>
                    <a:pt x="22" y="914"/>
                    <a:pt x="187" y="1277"/>
                    <a:pt x="450" y="1562"/>
                  </a:cubicBezTo>
                  <a:cubicBezTo>
                    <a:pt x="352" y="1365"/>
                    <a:pt x="308" y="1156"/>
                    <a:pt x="308" y="936"/>
                  </a:cubicBezTo>
                  <a:cubicBezTo>
                    <a:pt x="297" y="618"/>
                    <a:pt x="406" y="311"/>
                    <a:pt x="615" y="58"/>
                  </a:cubicBezTo>
                  <a:lnTo>
                    <a:pt x="604" y="36"/>
                  </a:lnTo>
                  <a:cubicBezTo>
                    <a:pt x="537" y="12"/>
                    <a:pt x="473" y="1"/>
                    <a:pt x="414" y="1"/>
                  </a:cubicBezTo>
                  <a:close/>
                </a:path>
              </a:pathLst>
            </a:custGeom>
            <a:solidFill>
              <a:srgbClr val="FFD6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3"/>
            <p:cNvSpPr/>
            <p:nvPr/>
          </p:nvSpPr>
          <p:spPr>
            <a:xfrm>
              <a:off x="4337575" y="1636975"/>
              <a:ext cx="219550" cy="210999"/>
            </a:xfrm>
            <a:custGeom>
              <a:rect b="b" l="l" r="r" t="t"/>
              <a:pathLst>
                <a:path extrusionOk="0" h="2020" w="2098">
                  <a:moveTo>
                    <a:pt x="9" y="367"/>
                  </a:moveTo>
                  <a:lnTo>
                    <a:pt x="9" y="367"/>
                  </a:lnTo>
                  <a:cubicBezTo>
                    <a:pt x="6" y="369"/>
                    <a:pt x="3" y="370"/>
                    <a:pt x="0" y="372"/>
                  </a:cubicBezTo>
                  <a:lnTo>
                    <a:pt x="9" y="367"/>
                  </a:lnTo>
                  <a:close/>
                  <a:moveTo>
                    <a:pt x="777" y="1"/>
                  </a:moveTo>
                  <a:cubicBezTo>
                    <a:pt x="686" y="1"/>
                    <a:pt x="602" y="23"/>
                    <a:pt x="527" y="65"/>
                  </a:cubicBezTo>
                  <a:lnTo>
                    <a:pt x="9" y="367"/>
                  </a:lnTo>
                  <a:lnTo>
                    <a:pt x="9" y="367"/>
                  </a:lnTo>
                  <a:cubicBezTo>
                    <a:pt x="74" y="330"/>
                    <a:pt x="150" y="312"/>
                    <a:pt x="233" y="312"/>
                  </a:cubicBezTo>
                  <a:cubicBezTo>
                    <a:pt x="357" y="312"/>
                    <a:pt x="499" y="354"/>
                    <a:pt x="648" y="438"/>
                  </a:cubicBezTo>
                  <a:cubicBezTo>
                    <a:pt x="1186" y="789"/>
                    <a:pt x="1527" y="1371"/>
                    <a:pt x="1560" y="2019"/>
                  </a:cubicBezTo>
                  <a:lnTo>
                    <a:pt x="2098" y="1712"/>
                  </a:lnTo>
                  <a:cubicBezTo>
                    <a:pt x="2065" y="1064"/>
                    <a:pt x="1724" y="482"/>
                    <a:pt x="1186" y="131"/>
                  </a:cubicBezTo>
                  <a:cubicBezTo>
                    <a:pt x="1041" y="42"/>
                    <a:pt x="902" y="1"/>
                    <a:pt x="777" y="1"/>
                  </a:cubicBezTo>
                  <a:close/>
                </a:path>
              </a:pathLst>
            </a:custGeom>
            <a:solidFill>
              <a:srgbClr val="5B61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
            <p:cNvSpPr/>
            <p:nvPr/>
          </p:nvSpPr>
          <p:spPr>
            <a:xfrm>
              <a:off x="4309385" y="1668938"/>
              <a:ext cx="192028" cy="178851"/>
            </a:xfrm>
            <a:custGeom>
              <a:rect b="b" l="l" r="r" t="t"/>
              <a:pathLst>
                <a:path extrusionOk="0" h="1709" w="1835">
                  <a:moveTo>
                    <a:pt x="513" y="0"/>
                  </a:moveTo>
                  <a:cubicBezTo>
                    <a:pt x="211" y="0"/>
                    <a:pt x="1" y="242"/>
                    <a:pt x="1" y="654"/>
                  </a:cubicBezTo>
                  <a:lnTo>
                    <a:pt x="111" y="709"/>
                  </a:lnTo>
                  <a:cubicBezTo>
                    <a:pt x="111" y="350"/>
                    <a:pt x="294" y="140"/>
                    <a:pt x="562" y="140"/>
                  </a:cubicBezTo>
                  <a:cubicBezTo>
                    <a:pt x="671" y="140"/>
                    <a:pt x="793" y="175"/>
                    <a:pt x="923" y="248"/>
                  </a:cubicBezTo>
                  <a:cubicBezTo>
                    <a:pt x="1395" y="555"/>
                    <a:pt x="1703" y="1082"/>
                    <a:pt x="1725" y="1642"/>
                  </a:cubicBezTo>
                  <a:lnTo>
                    <a:pt x="1835" y="1708"/>
                  </a:lnTo>
                  <a:cubicBezTo>
                    <a:pt x="1802" y="1060"/>
                    <a:pt x="1461" y="478"/>
                    <a:pt x="923" y="127"/>
                  </a:cubicBezTo>
                  <a:cubicBezTo>
                    <a:pt x="776" y="41"/>
                    <a:pt x="637" y="0"/>
                    <a:pt x="513" y="0"/>
                  </a:cubicBezTo>
                  <a:close/>
                </a:path>
              </a:pathLst>
            </a:custGeom>
            <a:solidFill>
              <a:srgbClr val="1A1A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3"/>
            <p:cNvSpPr/>
            <p:nvPr/>
          </p:nvSpPr>
          <p:spPr>
            <a:xfrm>
              <a:off x="4396766" y="1722730"/>
              <a:ext cx="49498" cy="40814"/>
            </a:xfrm>
            <a:custGeom>
              <a:rect b="b" l="l" r="r" t="t"/>
              <a:pathLst>
                <a:path extrusionOk="0" h="390" w="473">
                  <a:moveTo>
                    <a:pt x="138" y="0"/>
                  </a:moveTo>
                  <a:cubicBezTo>
                    <a:pt x="104" y="0"/>
                    <a:pt x="75" y="10"/>
                    <a:pt x="55" y="30"/>
                  </a:cubicBezTo>
                  <a:cubicBezTo>
                    <a:pt x="0" y="96"/>
                    <a:pt x="44" y="217"/>
                    <a:pt x="143" y="305"/>
                  </a:cubicBezTo>
                  <a:cubicBezTo>
                    <a:pt x="206" y="360"/>
                    <a:pt x="277" y="390"/>
                    <a:pt x="335" y="390"/>
                  </a:cubicBezTo>
                  <a:cubicBezTo>
                    <a:pt x="368" y="390"/>
                    <a:pt x="397" y="380"/>
                    <a:pt x="418" y="360"/>
                  </a:cubicBezTo>
                  <a:cubicBezTo>
                    <a:pt x="472" y="294"/>
                    <a:pt x="429" y="173"/>
                    <a:pt x="330" y="85"/>
                  </a:cubicBezTo>
                  <a:cubicBezTo>
                    <a:pt x="267" y="30"/>
                    <a:pt x="196" y="0"/>
                    <a:pt x="138" y="0"/>
                  </a:cubicBezTo>
                  <a:close/>
                </a:path>
              </a:pathLst>
            </a:custGeom>
            <a:solidFill>
              <a:srgbClr val="FFF0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
            <p:cNvSpPr/>
            <p:nvPr/>
          </p:nvSpPr>
          <p:spPr>
            <a:xfrm>
              <a:off x="4320295" y="1920504"/>
              <a:ext cx="80579" cy="89274"/>
            </a:xfrm>
            <a:custGeom>
              <a:rect b="b" l="l" r="r" t="t"/>
              <a:pathLst>
                <a:path extrusionOk="0" h="836" w="770">
                  <a:moveTo>
                    <a:pt x="769" y="1"/>
                  </a:moveTo>
                  <a:lnTo>
                    <a:pt x="242" y="319"/>
                  </a:lnTo>
                  <a:cubicBezTo>
                    <a:pt x="89" y="396"/>
                    <a:pt x="1" y="583"/>
                    <a:pt x="1" y="835"/>
                  </a:cubicBezTo>
                  <a:lnTo>
                    <a:pt x="539" y="517"/>
                  </a:lnTo>
                  <a:cubicBezTo>
                    <a:pt x="539" y="264"/>
                    <a:pt x="627" y="89"/>
                    <a:pt x="769" y="1"/>
                  </a:cubicBezTo>
                  <a:close/>
                </a:path>
              </a:pathLst>
            </a:custGeom>
            <a:solidFill>
              <a:srgbClr val="0D0D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
            <p:cNvSpPr/>
            <p:nvPr/>
          </p:nvSpPr>
          <p:spPr>
            <a:xfrm>
              <a:off x="4372592" y="1927953"/>
              <a:ext cx="89788" cy="31291"/>
            </a:xfrm>
            <a:custGeom>
              <a:rect b="b" l="l" r="r" t="t"/>
              <a:pathLst>
                <a:path extrusionOk="0" h="299" w="858">
                  <a:moveTo>
                    <a:pt x="546" y="0"/>
                  </a:moveTo>
                  <a:cubicBezTo>
                    <a:pt x="473" y="0"/>
                    <a:pt x="400" y="15"/>
                    <a:pt x="330" y="46"/>
                  </a:cubicBezTo>
                  <a:lnTo>
                    <a:pt x="1" y="243"/>
                  </a:lnTo>
                  <a:cubicBezTo>
                    <a:pt x="66" y="213"/>
                    <a:pt x="137" y="198"/>
                    <a:pt x="208" y="198"/>
                  </a:cubicBezTo>
                  <a:cubicBezTo>
                    <a:pt x="316" y="198"/>
                    <a:pt x="424" y="232"/>
                    <a:pt x="517" y="298"/>
                  </a:cubicBezTo>
                  <a:lnTo>
                    <a:pt x="857" y="101"/>
                  </a:lnTo>
                  <a:cubicBezTo>
                    <a:pt x="765" y="34"/>
                    <a:pt x="656" y="0"/>
                    <a:pt x="546" y="0"/>
                  </a:cubicBezTo>
                  <a:close/>
                </a:path>
              </a:pathLst>
            </a:custGeom>
            <a:solidFill>
              <a:srgbClr val="5B61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3"/>
            <p:cNvSpPr/>
            <p:nvPr/>
          </p:nvSpPr>
          <p:spPr>
            <a:xfrm>
              <a:off x="4426590" y="1938418"/>
              <a:ext cx="113856" cy="201247"/>
            </a:xfrm>
            <a:custGeom>
              <a:rect b="b" l="l" r="r" t="t"/>
              <a:pathLst>
                <a:path extrusionOk="0" h="1923" w="1088">
                  <a:moveTo>
                    <a:pt x="341" y="1"/>
                  </a:moveTo>
                  <a:lnTo>
                    <a:pt x="1" y="198"/>
                  </a:lnTo>
                  <a:cubicBezTo>
                    <a:pt x="429" y="473"/>
                    <a:pt x="704" y="945"/>
                    <a:pt x="726" y="1450"/>
                  </a:cubicBezTo>
                  <a:cubicBezTo>
                    <a:pt x="747" y="1637"/>
                    <a:pt x="660" y="1812"/>
                    <a:pt x="517" y="1922"/>
                  </a:cubicBezTo>
                  <a:lnTo>
                    <a:pt x="846" y="1724"/>
                  </a:lnTo>
                  <a:cubicBezTo>
                    <a:pt x="1000" y="1615"/>
                    <a:pt x="1088" y="1439"/>
                    <a:pt x="1066" y="1252"/>
                  </a:cubicBezTo>
                  <a:cubicBezTo>
                    <a:pt x="1033" y="747"/>
                    <a:pt x="769" y="275"/>
                    <a:pt x="341" y="1"/>
                  </a:cubicBezTo>
                  <a:close/>
                </a:path>
              </a:pathLst>
            </a:custGeom>
            <a:solidFill>
              <a:srgbClr val="1818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3"/>
            <p:cNvSpPr/>
            <p:nvPr/>
          </p:nvSpPr>
          <p:spPr>
            <a:xfrm>
              <a:off x="4349674" y="1948465"/>
              <a:ext cx="152890" cy="195700"/>
            </a:xfrm>
            <a:custGeom>
              <a:rect b="b" l="l" r="r" t="t"/>
              <a:pathLst>
                <a:path extrusionOk="0" h="1870" w="1461">
                  <a:moveTo>
                    <a:pt x="409" y="0"/>
                  </a:moveTo>
                  <a:cubicBezTo>
                    <a:pt x="168" y="0"/>
                    <a:pt x="0" y="184"/>
                    <a:pt x="0" y="508"/>
                  </a:cubicBezTo>
                  <a:cubicBezTo>
                    <a:pt x="22" y="904"/>
                    <a:pt x="187" y="1266"/>
                    <a:pt x="450" y="1552"/>
                  </a:cubicBezTo>
                  <a:cubicBezTo>
                    <a:pt x="538" y="1639"/>
                    <a:pt x="626" y="1716"/>
                    <a:pt x="736" y="1771"/>
                  </a:cubicBezTo>
                  <a:cubicBezTo>
                    <a:pt x="851" y="1838"/>
                    <a:pt x="960" y="1870"/>
                    <a:pt x="1057" y="1870"/>
                  </a:cubicBezTo>
                  <a:cubicBezTo>
                    <a:pt x="1295" y="1870"/>
                    <a:pt x="1461" y="1681"/>
                    <a:pt x="1461" y="1354"/>
                  </a:cubicBezTo>
                  <a:cubicBezTo>
                    <a:pt x="1439" y="849"/>
                    <a:pt x="1164" y="377"/>
                    <a:pt x="736" y="102"/>
                  </a:cubicBezTo>
                  <a:cubicBezTo>
                    <a:pt x="692" y="69"/>
                    <a:pt x="648" y="47"/>
                    <a:pt x="604" y="36"/>
                  </a:cubicBezTo>
                  <a:cubicBezTo>
                    <a:pt x="535" y="12"/>
                    <a:pt x="470" y="0"/>
                    <a:pt x="409" y="0"/>
                  </a:cubicBezTo>
                  <a:close/>
                </a:path>
              </a:pathLst>
            </a:custGeom>
            <a:solidFill>
              <a:srgbClr val="BECB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3"/>
            <p:cNvSpPr/>
            <p:nvPr/>
          </p:nvSpPr>
          <p:spPr>
            <a:xfrm>
              <a:off x="4349674" y="1948465"/>
              <a:ext cx="64463" cy="162421"/>
            </a:xfrm>
            <a:custGeom>
              <a:rect b="b" l="l" r="r" t="t"/>
              <a:pathLst>
                <a:path extrusionOk="0" h="1552" w="616">
                  <a:moveTo>
                    <a:pt x="409" y="0"/>
                  </a:moveTo>
                  <a:cubicBezTo>
                    <a:pt x="168" y="0"/>
                    <a:pt x="0" y="184"/>
                    <a:pt x="0" y="508"/>
                  </a:cubicBezTo>
                  <a:cubicBezTo>
                    <a:pt x="22" y="904"/>
                    <a:pt x="187" y="1266"/>
                    <a:pt x="450" y="1552"/>
                  </a:cubicBezTo>
                  <a:cubicBezTo>
                    <a:pt x="352" y="1365"/>
                    <a:pt x="308" y="1145"/>
                    <a:pt x="308" y="937"/>
                  </a:cubicBezTo>
                  <a:cubicBezTo>
                    <a:pt x="297" y="618"/>
                    <a:pt x="406" y="300"/>
                    <a:pt x="615" y="47"/>
                  </a:cubicBezTo>
                  <a:lnTo>
                    <a:pt x="604" y="36"/>
                  </a:lnTo>
                  <a:cubicBezTo>
                    <a:pt x="535" y="12"/>
                    <a:pt x="470" y="0"/>
                    <a:pt x="409" y="0"/>
                  </a:cubicBezTo>
                  <a:close/>
                </a:path>
              </a:pathLst>
            </a:custGeom>
            <a:solidFill>
              <a:srgbClr val="A9BA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
            <p:cNvSpPr/>
            <p:nvPr/>
          </p:nvSpPr>
          <p:spPr>
            <a:xfrm>
              <a:off x="4338163" y="1902209"/>
              <a:ext cx="219550" cy="210979"/>
            </a:xfrm>
            <a:custGeom>
              <a:rect b="b" l="l" r="r" t="t"/>
              <a:pathLst>
                <a:path extrusionOk="0" h="2016" w="2098">
                  <a:moveTo>
                    <a:pt x="768" y="0"/>
                  </a:moveTo>
                  <a:cubicBezTo>
                    <a:pt x="680" y="0"/>
                    <a:pt x="599" y="21"/>
                    <a:pt x="527" y="61"/>
                  </a:cubicBezTo>
                  <a:lnTo>
                    <a:pt x="0" y="380"/>
                  </a:lnTo>
                  <a:cubicBezTo>
                    <a:pt x="71" y="337"/>
                    <a:pt x="155" y="315"/>
                    <a:pt x="247" y="315"/>
                  </a:cubicBezTo>
                  <a:cubicBezTo>
                    <a:pt x="368" y="315"/>
                    <a:pt x="505" y="353"/>
                    <a:pt x="648" y="434"/>
                  </a:cubicBezTo>
                  <a:cubicBezTo>
                    <a:pt x="1186" y="786"/>
                    <a:pt x="1527" y="1379"/>
                    <a:pt x="1560" y="2016"/>
                  </a:cubicBezTo>
                  <a:lnTo>
                    <a:pt x="2098" y="1708"/>
                  </a:lnTo>
                  <a:cubicBezTo>
                    <a:pt x="2065" y="1071"/>
                    <a:pt x="1724" y="478"/>
                    <a:pt x="1186" y="127"/>
                  </a:cubicBezTo>
                  <a:cubicBezTo>
                    <a:pt x="1037" y="43"/>
                    <a:pt x="895" y="0"/>
                    <a:pt x="768" y="0"/>
                  </a:cubicBezTo>
                  <a:close/>
                </a:path>
              </a:pathLst>
            </a:custGeom>
            <a:solidFill>
              <a:srgbClr val="5B61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
            <p:cNvSpPr/>
            <p:nvPr/>
          </p:nvSpPr>
          <p:spPr>
            <a:xfrm>
              <a:off x="4309385" y="1934860"/>
              <a:ext cx="192028" cy="178328"/>
            </a:xfrm>
            <a:custGeom>
              <a:rect b="b" l="l" r="r" t="t"/>
              <a:pathLst>
                <a:path extrusionOk="0" h="1704" w="1835">
                  <a:moveTo>
                    <a:pt x="514" y="0"/>
                  </a:moveTo>
                  <a:cubicBezTo>
                    <a:pt x="211" y="0"/>
                    <a:pt x="1" y="236"/>
                    <a:pt x="1" y="649"/>
                  </a:cubicBezTo>
                  <a:lnTo>
                    <a:pt x="111" y="715"/>
                  </a:lnTo>
                  <a:cubicBezTo>
                    <a:pt x="111" y="351"/>
                    <a:pt x="291" y="140"/>
                    <a:pt x="556" y="140"/>
                  </a:cubicBezTo>
                  <a:cubicBezTo>
                    <a:pt x="666" y="140"/>
                    <a:pt x="791" y="177"/>
                    <a:pt x="923" y="254"/>
                  </a:cubicBezTo>
                  <a:cubicBezTo>
                    <a:pt x="1395" y="562"/>
                    <a:pt x="1703" y="1078"/>
                    <a:pt x="1725" y="1649"/>
                  </a:cubicBezTo>
                  <a:lnTo>
                    <a:pt x="1835" y="1704"/>
                  </a:lnTo>
                  <a:cubicBezTo>
                    <a:pt x="1802" y="1067"/>
                    <a:pt x="1461" y="474"/>
                    <a:pt x="923" y="122"/>
                  </a:cubicBezTo>
                  <a:cubicBezTo>
                    <a:pt x="777" y="40"/>
                    <a:pt x="638" y="0"/>
                    <a:pt x="514" y="0"/>
                  </a:cubicBezTo>
                  <a:close/>
                </a:path>
              </a:pathLst>
            </a:custGeom>
            <a:solidFill>
              <a:srgbClr val="1A1A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
            <p:cNvSpPr/>
            <p:nvPr/>
          </p:nvSpPr>
          <p:spPr>
            <a:xfrm>
              <a:off x="4396766" y="1988442"/>
              <a:ext cx="49498" cy="40501"/>
            </a:xfrm>
            <a:custGeom>
              <a:rect b="b" l="l" r="r" t="t"/>
              <a:pathLst>
                <a:path extrusionOk="0" h="387" w="473">
                  <a:moveTo>
                    <a:pt x="146" y="0"/>
                  </a:moveTo>
                  <a:cubicBezTo>
                    <a:pt x="109" y="0"/>
                    <a:pt x="77" y="13"/>
                    <a:pt x="55" y="39"/>
                  </a:cubicBezTo>
                  <a:cubicBezTo>
                    <a:pt x="0" y="94"/>
                    <a:pt x="44" y="214"/>
                    <a:pt x="143" y="302"/>
                  </a:cubicBezTo>
                  <a:cubicBezTo>
                    <a:pt x="206" y="358"/>
                    <a:pt x="277" y="387"/>
                    <a:pt x="335" y="387"/>
                  </a:cubicBezTo>
                  <a:cubicBezTo>
                    <a:pt x="368" y="387"/>
                    <a:pt x="397" y="377"/>
                    <a:pt x="418" y="357"/>
                  </a:cubicBezTo>
                  <a:cubicBezTo>
                    <a:pt x="472" y="291"/>
                    <a:pt x="429" y="170"/>
                    <a:pt x="330" y="83"/>
                  </a:cubicBezTo>
                  <a:cubicBezTo>
                    <a:pt x="270" y="29"/>
                    <a:pt x="202" y="0"/>
                    <a:pt x="146" y="0"/>
                  </a:cubicBezTo>
                  <a:close/>
                </a:path>
              </a:pathLst>
            </a:custGeom>
            <a:solidFill>
              <a:srgbClr val="CED8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
          <p:cNvSpPr txBox="1"/>
          <p:nvPr>
            <p:ph type="title"/>
          </p:nvPr>
        </p:nvSpPr>
        <p:spPr>
          <a:xfrm>
            <a:off x="457200" y="411475"/>
            <a:ext cx="8229600" cy="39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PROJECT APPROACH</a:t>
            </a:r>
            <a:endParaRPr/>
          </a:p>
        </p:txBody>
      </p:sp>
      <p:sp>
        <p:nvSpPr>
          <p:cNvPr id="189" name="Google Shape;189;p4"/>
          <p:cNvSpPr txBox="1"/>
          <p:nvPr/>
        </p:nvSpPr>
        <p:spPr>
          <a:xfrm>
            <a:off x="1731200" y="1289775"/>
            <a:ext cx="6775800" cy="3221400"/>
          </a:xfrm>
          <a:prstGeom prst="rect">
            <a:avLst/>
          </a:prstGeom>
          <a:noFill/>
          <a:ln>
            <a:noFill/>
          </a:ln>
        </p:spPr>
        <p:txBody>
          <a:bodyPr anchorCtr="0" anchor="ctr" bIns="91425" lIns="91425" spcFirstLastPara="1" rIns="91425" wrap="square" tIns="91425">
            <a:noAutofit/>
          </a:bodyPr>
          <a:lstStyle/>
          <a:p>
            <a:pPr indent="-317500" lvl="0" marL="457200" marR="0" rtl="0" algn="just">
              <a:lnSpc>
                <a:spcPct val="115000"/>
              </a:lnSpc>
              <a:spcBef>
                <a:spcPts val="0"/>
              </a:spcBef>
              <a:spcAft>
                <a:spcPts val="0"/>
              </a:spcAft>
              <a:buClr>
                <a:schemeClr val="dk1"/>
              </a:buClr>
              <a:buSzPts val="1400"/>
              <a:buFont typeface="Fira Sans Medium"/>
              <a:buChar char="●"/>
            </a:pPr>
            <a:r>
              <a:rPr b="0" i="0" lang="en" sz="1400" u="none" cap="none" strike="noStrike">
                <a:solidFill>
                  <a:schemeClr val="dk1"/>
                </a:solidFill>
                <a:latin typeface="Fira Sans Medium"/>
                <a:ea typeface="Fira Sans Medium"/>
                <a:cs typeface="Fira Sans Medium"/>
                <a:sym typeface="Fira Sans Medium"/>
              </a:rPr>
              <a:t>We made use of average speed as an input to analyze and define congestion at different stations on the highway</a:t>
            </a:r>
            <a:endParaRPr b="0" i="0" sz="1400" u="none" cap="none" strike="noStrike">
              <a:solidFill>
                <a:schemeClr val="dk1"/>
              </a:solidFill>
              <a:latin typeface="Fira Sans Medium"/>
              <a:ea typeface="Fira Sans Medium"/>
              <a:cs typeface="Fira Sans Medium"/>
              <a:sym typeface="Fira Sans Medium"/>
            </a:endParaRPr>
          </a:p>
          <a:p>
            <a:pPr indent="0" lvl="0" marL="457200" marR="0" rtl="0" algn="just">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Fira Sans Medium"/>
              <a:ea typeface="Fira Sans Medium"/>
              <a:cs typeface="Fira Sans Medium"/>
              <a:sym typeface="Fira Sans Medium"/>
            </a:endParaRPr>
          </a:p>
          <a:p>
            <a:pPr indent="-317500" lvl="0" marL="457200" marR="0" rtl="0" algn="just">
              <a:lnSpc>
                <a:spcPct val="115000"/>
              </a:lnSpc>
              <a:spcBef>
                <a:spcPts val="0"/>
              </a:spcBef>
              <a:spcAft>
                <a:spcPts val="0"/>
              </a:spcAft>
              <a:buClr>
                <a:schemeClr val="dk1"/>
              </a:buClr>
              <a:buSzPts val="1400"/>
              <a:buFont typeface="Fira Sans Medium"/>
              <a:buChar char="●"/>
            </a:pPr>
            <a:r>
              <a:rPr b="0" i="0" lang="en" sz="1400" u="none" cap="none" strike="noStrike">
                <a:solidFill>
                  <a:schemeClr val="dk1"/>
                </a:solidFill>
                <a:latin typeface="Fira Sans Medium"/>
                <a:ea typeface="Fira Sans Medium"/>
                <a:cs typeface="Fira Sans Medium"/>
                <a:sym typeface="Fira Sans Medium"/>
              </a:rPr>
              <a:t>Based on the calculation of congestion we plotted a heat map representing time and the station milestone</a:t>
            </a:r>
            <a:endParaRPr b="0" i="0" sz="1400" u="none" cap="none" strike="noStrike">
              <a:solidFill>
                <a:schemeClr val="dk1"/>
              </a:solidFill>
              <a:latin typeface="Fira Sans Medium"/>
              <a:ea typeface="Fira Sans Medium"/>
              <a:cs typeface="Fira Sans Medium"/>
              <a:sym typeface="Fira Sans Medium"/>
            </a:endParaRPr>
          </a:p>
          <a:p>
            <a:pPr indent="0" lvl="0" marL="457200" marR="0" rtl="0" algn="just">
              <a:lnSpc>
                <a:spcPct val="100000"/>
              </a:lnSpc>
              <a:spcBef>
                <a:spcPts val="1200"/>
              </a:spcBef>
              <a:spcAft>
                <a:spcPts val="0"/>
              </a:spcAft>
              <a:buClr>
                <a:srgbClr val="000000"/>
              </a:buClr>
              <a:buSzPts val="1400"/>
              <a:buFont typeface="Arial"/>
              <a:buNone/>
            </a:pPr>
            <a:r>
              <a:t/>
            </a:r>
            <a:endParaRPr b="0" i="0" sz="1400" u="none" cap="none" strike="noStrike">
              <a:solidFill>
                <a:schemeClr val="dk1"/>
              </a:solidFill>
              <a:latin typeface="Fira Sans Medium"/>
              <a:ea typeface="Fira Sans Medium"/>
              <a:cs typeface="Fira Sans Medium"/>
              <a:sym typeface="Fira Sans Medium"/>
            </a:endParaRPr>
          </a:p>
          <a:p>
            <a:pPr indent="-317500" lvl="0" marL="457200" marR="0" rtl="0" algn="just">
              <a:lnSpc>
                <a:spcPct val="115000"/>
              </a:lnSpc>
              <a:spcBef>
                <a:spcPts val="0"/>
              </a:spcBef>
              <a:spcAft>
                <a:spcPts val="0"/>
              </a:spcAft>
              <a:buClr>
                <a:schemeClr val="dk1"/>
              </a:buClr>
              <a:buSzPts val="1400"/>
              <a:buFont typeface="Fira Sans Medium"/>
              <a:buChar char="●"/>
            </a:pPr>
            <a:r>
              <a:rPr lang="en">
                <a:solidFill>
                  <a:schemeClr val="dk1"/>
                </a:solidFill>
                <a:latin typeface="Fira Sans Medium"/>
                <a:ea typeface="Fira Sans Medium"/>
                <a:cs typeface="Fira Sans Medium"/>
                <a:sym typeface="Fira Sans Medium"/>
              </a:rPr>
              <a:t>We also generated </a:t>
            </a:r>
            <a:r>
              <a:rPr b="0" i="0" lang="en" sz="1400" u="none" cap="none" strike="noStrike">
                <a:solidFill>
                  <a:schemeClr val="dk1"/>
                </a:solidFill>
                <a:latin typeface="Fira Sans Medium"/>
                <a:ea typeface="Fira Sans Medium"/>
                <a:cs typeface="Fira Sans Medium"/>
                <a:sym typeface="Fira Sans Medium"/>
              </a:rPr>
              <a:t>heat maps </a:t>
            </a:r>
            <a:r>
              <a:rPr lang="en">
                <a:solidFill>
                  <a:schemeClr val="dk1"/>
                </a:solidFill>
                <a:latin typeface="Fira Sans Medium"/>
                <a:ea typeface="Fira Sans Medium"/>
                <a:cs typeface="Fira Sans Medium"/>
                <a:sym typeface="Fira Sans Medium"/>
              </a:rPr>
              <a:t>to </a:t>
            </a:r>
            <a:r>
              <a:rPr b="0" i="0" lang="en" sz="1400" u="none" cap="none" strike="noStrike">
                <a:solidFill>
                  <a:schemeClr val="dk1"/>
                </a:solidFill>
                <a:latin typeface="Fira Sans Medium"/>
                <a:ea typeface="Fira Sans Medium"/>
                <a:cs typeface="Fira Sans Medium"/>
                <a:sym typeface="Fira Sans Medium"/>
              </a:rPr>
              <a:t>plot the incidents that occurred. Finally, we  analyzed the relation between incidents and speed</a:t>
            </a:r>
            <a:endParaRPr b="0" i="0" sz="1400" u="none" cap="none" strike="noStrike">
              <a:solidFill>
                <a:schemeClr val="dk1"/>
              </a:solidFill>
              <a:latin typeface="Fira Sans Medium"/>
              <a:ea typeface="Fira Sans Medium"/>
              <a:cs typeface="Fira Sans Medium"/>
              <a:sym typeface="Fira Sans Medium"/>
            </a:endParaRPr>
          </a:p>
        </p:txBody>
      </p:sp>
      <p:grpSp>
        <p:nvGrpSpPr>
          <p:cNvPr id="190" name="Google Shape;190;p4"/>
          <p:cNvGrpSpPr/>
          <p:nvPr/>
        </p:nvGrpSpPr>
        <p:grpSpPr>
          <a:xfrm>
            <a:off x="927678" y="1126117"/>
            <a:ext cx="468764" cy="3303123"/>
            <a:chOff x="4309385" y="1116792"/>
            <a:chExt cx="525226" cy="3701808"/>
          </a:xfrm>
        </p:grpSpPr>
        <p:sp>
          <p:nvSpPr>
            <p:cNvPr id="191" name="Google Shape;191;p4"/>
            <p:cNvSpPr/>
            <p:nvPr/>
          </p:nvSpPr>
          <p:spPr>
            <a:xfrm>
              <a:off x="4355430" y="1130606"/>
              <a:ext cx="437845" cy="252945"/>
            </a:xfrm>
            <a:custGeom>
              <a:rect b="b" l="l" r="r" t="t"/>
              <a:pathLst>
                <a:path extrusionOk="0" h="2417" w="4184">
                  <a:moveTo>
                    <a:pt x="2097" y="1"/>
                  </a:moveTo>
                  <a:lnTo>
                    <a:pt x="0" y="1209"/>
                  </a:lnTo>
                  <a:lnTo>
                    <a:pt x="2097" y="2416"/>
                  </a:lnTo>
                  <a:lnTo>
                    <a:pt x="4183" y="1209"/>
                  </a:lnTo>
                  <a:lnTo>
                    <a:pt x="2097" y="1"/>
                  </a:lnTo>
                  <a:close/>
                </a:path>
              </a:pathLst>
            </a:custGeom>
            <a:solidFill>
              <a:srgbClr val="5B615C"/>
            </a:solidFill>
            <a:ln cap="flat" cmpd="sng" w="9525">
              <a:solidFill>
                <a:srgbClr val="5B61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4"/>
            <p:cNvSpPr/>
            <p:nvPr/>
          </p:nvSpPr>
          <p:spPr>
            <a:xfrm>
              <a:off x="4574876" y="1220293"/>
              <a:ext cx="179366" cy="143688"/>
            </a:xfrm>
            <a:custGeom>
              <a:rect b="b" l="l" r="r" t="t"/>
              <a:pathLst>
                <a:path extrusionOk="0" h="1373" w="1714">
                  <a:moveTo>
                    <a:pt x="1713" y="0"/>
                  </a:moveTo>
                  <a:lnTo>
                    <a:pt x="0" y="988"/>
                  </a:lnTo>
                  <a:lnTo>
                    <a:pt x="0" y="1373"/>
                  </a:lnTo>
                  <a:lnTo>
                    <a:pt x="1713" y="373"/>
                  </a:lnTo>
                  <a:lnTo>
                    <a:pt x="1713" y="0"/>
                  </a:lnTo>
                  <a:close/>
                </a:path>
              </a:pathLst>
            </a:custGeom>
            <a:solidFill>
              <a:srgbClr val="3333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4"/>
            <p:cNvSpPr/>
            <p:nvPr/>
          </p:nvSpPr>
          <p:spPr>
            <a:xfrm>
              <a:off x="4394464" y="1220293"/>
              <a:ext cx="180517" cy="143688"/>
            </a:xfrm>
            <a:custGeom>
              <a:rect b="b" l="l" r="r" t="t"/>
              <a:pathLst>
                <a:path extrusionOk="0" h="1373" w="1725">
                  <a:moveTo>
                    <a:pt x="0" y="0"/>
                  </a:moveTo>
                  <a:lnTo>
                    <a:pt x="0" y="373"/>
                  </a:lnTo>
                  <a:lnTo>
                    <a:pt x="1724" y="1373"/>
                  </a:lnTo>
                  <a:lnTo>
                    <a:pt x="1724" y="988"/>
                  </a:lnTo>
                  <a:lnTo>
                    <a:pt x="0" y="0"/>
                  </a:lnTo>
                  <a:close/>
                </a:path>
              </a:pathLst>
            </a:custGeom>
            <a:solidFill>
              <a:srgbClr val="1A1A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4"/>
            <p:cNvSpPr/>
            <p:nvPr/>
          </p:nvSpPr>
          <p:spPr>
            <a:xfrm>
              <a:off x="4394464" y="1116792"/>
              <a:ext cx="359778" cy="207003"/>
            </a:xfrm>
            <a:custGeom>
              <a:rect b="b" l="l" r="r" t="t"/>
              <a:pathLst>
                <a:path extrusionOk="0" h="1978" w="3438">
                  <a:moveTo>
                    <a:pt x="1724" y="1"/>
                  </a:moveTo>
                  <a:lnTo>
                    <a:pt x="0" y="989"/>
                  </a:lnTo>
                  <a:lnTo>
                    <a:pt x="1724" y="1977"/>
                  </a:lnTo>
                  <a:lnTo>
                    <a:pt x="3437" y="989"/>
                  </a:lnTo>
                  <a:lnTo>
                    <a:pt x="1724" y="1"/>
                  </a:lnTo>
                  <a:close/>
                </a:path>
              </a:pathLst>
            </a:custGeom>
            <a:solidFill>
              <a:srgbClr val="5B61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4"/>
            <p:cNvSpPr/>
            <p:nvPr/>
          </p:nvSpPr>
          <p:spPr>
            <a:xfrm>
              <a:off x="4418533" y="4028420"/>
              <a:ext cx="311536" cy="787929"/>
            </a:xfrm>
            <a:custGeom>
              <a:rect b="b" l="l" r="r" t="t"/>
              <a:pathLst>
                <a:path extrusionOk="0" h="7529" w="2977">
                  <a:moveTo>
                    <a:pt x="2977" y="12"/>
                  </a:moveTo>
                  <a:lnTo>
                    <a:pt x="2976" y="15"/>
                  </a:lnTo>
                  <a:lnTo>
                    <a:pt x="2976" y="15"/>
                  </a:lnTo>
                  <a:cubicBezTo>
                    <a:pt x="2976" y="14"/>
                    <a:pt x="2977" y="13"/>
                    <a:pt x="2977" y="12"/>
                  </a:cubicBezTo>
                  <a:close/>
                  <a:moveTo>
                    <a:pt x="23" y="1"/>
                  </a:moveTo>
                  <a:lnTo>
                    <a:pt x="1" y="6666"/>
                  </a:lnTo>
                  <a:cubicBezTo>
                    <a:pt x="1" y="6885"/>
                    <a:pt x="144" y="7105"/>
                    <a:pt x="440" y="7269"/>
                  </a:cubicBezTo>
                  <a:cubicBezTo>
                    <a:pt x="649" y="7390"/>
                    <a:pt x="879" y="7467"/>
                    <a:pt x="1121" y="7500"/>
                  </a:cubicBezTo>
                  <a:cubicBezTo>
                    <a:pt x="1242" y="7519"/>
                    <a:pt x="1363" y="7529"/>
                    <a:pt x="1484" y="7529"/>
                  </a:cubicBezTo>
                  <a:cubicBezTo>
                    <a:pt x="1847" y="7529"/>
                    <a:pt x="2205" y="7442"/>
                    <a:pt x="2526" y="7269"/>
                  </a:cubicBezTo>
                  <a:cubicBezTo>
                    <a:pt x="2812" y="7105"/>
                    <a:pt x="2955" y="6896"/>
                    <a:pt x="2955" y="6677"/>
                  </a:cubicBezTo>
                  <a:lnTo>
                    <a:pt x="2976" y="15"/>
                  </a:lnTo>
                  <a:lnTo>
                    <a:pt x="2976" y="15"/>
                  </a:lnTo>
                  <a:cubicBezTo>
                    <a:pt x="2975" y="234"/>
                    <a:pt x="2832" y="441"/>
                    <a:pt x="2548" y="605"/>
                  </a:cubicBezTo>
                  <a:cubicBezTo>
                    <a:pt x="2219" y="778"/>
                    <a:pt x="1859" y="864"/>
                    <a:pt x="1491" y="864"/>
                  </a:cubicBezTo>
                  <a:cubicBezTo>
                    <a:pt x="1368" y="864"/>
                    <a:pt x="1244" y="855"/>
                    <a:pt x="1121" y="835"/>
                  </a:cubicBezTo>
                  <a:cubicBezTo>
                    <a:pt x="890" y="802"/>
                    <a:pt x="671" y="725"/>
                    <a:pt x="462" y="605"/>
                  </a:cubicBezTo>
                  <a:cubicBezTo>
                    <a:pt x="166" y="440"/>
                    <a:pt x="23" y="220"/>
                    <a:pt x="23" y="1"/>
                  </a:cubicBezTo>
                  <a:close/>
                </a:path>
              </a:pathLst>
            </a:custGeom>
            <a:solidFill>
              <a:srgbClr val="1A1A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4"/>
            <p:cNvSpPr/>
            <p:nvPr/>
          </p:nvSpPr>
          <p:spPr>
            <a:xfrm>
              <a:off x="4405975" y="3942723"/>
              <a:ext cx="339058" cy="179793"/>
            </a:xfrm>
            <a:custGeom>
              <a:rect b="b" l="l" r="r" t="t"/>
              <a:pathLst>
                <a:path extrusionOk="0" h="1718" w="3240">
                  <a:moveTo>
                    <a:pt x="1619" y="1"/>
                  </a:moveTo>
                  <a:cubicBezTo>
                    <a:pt x="1456" y="1"/>
                    <a:pt x="1292" y="18"/>
                    <a:pt x="1131" y="52"/>
                  </a:cubicBezTo>
                  <a:cubicBezTo>
                    <a:pt x="933" y="85"/>
                    <a:pt x="747" y="151"/>
                    <a:pt x="571" y="250"/>
                  </a:cubicBezTo>
                  <a:cubicBezTo>
                    <a:pt x="0" y="590"/>
                    <a:pt x="0" y="1128"/>
                    <a:pt x="582" y="1458"/>
                  </a:cubicBezTo>
                  <a:cubicBezTo>
                    <a:pt x="791" y="1578"/>
                    <a:pt x="1010" y="1655"/>
                    <a:pt x="1241" y="1688"/>
                  </a:cubicBezTo>
                  <a:cubicBezTo>
                    <a:pt x="1364" y="1708"/>
                    <a:pt x="1488" y="1717"/>
                    <a:pt x="1611" y="1717"/>
                  </a:cubicBezTo>
                  <a:cubicBezTo>
                    <a:pt x="1979" y="1717"/>
                    <a:pt x="2339" y="1631"/>
                    <a:pt x="2668" y="1458"/>
                  </a:cubicBezTo>
                  <a:cubicBezTo>
                    <a:pt x="3239" y="1128"/>
                    <a:pt x="3239" y="590"/>
                    <a:pt x="2657" y="250"/>
                  </a:cubicBezTo>
                  <a:cubicBezTo>
                    <a:pt x="2333" y="84"/>
                    <a:pt x="1977" y="1"/>
                    <a:pt x="1619" y="1"/>
                  </a:cubicBezTo>
                  <a:close/>
                </a:path>
              </a:pathLst>
            </a:custGeom>
            <a:solidFill>
              <a:srgbClr val="4E4E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4"/>
            <p:cNvSpPr/>
            <p:nvPr/>
          </p:nvSpPr>
          <p:spPr>
            <a:xfrm>
              <a:off x="4535738" y="4032555"/>
              <a:ext cx="194330" cy="786045"/>
            </a:xfrm>
            <a:custGeom>
              <a:rect b="b" l="l" r="r" t="t"/>
              <a:pathLst>
                <a:path extrusionOk="0" h="7511" w="1857">
                  <a:moveTo>
                    <a:pt x="1857" y="1"/>
                  </a:moveTo>
                  <a:lnTo>
                    <a:pt x="1856" y="4"/>
                  </a:lnTo>
                  <a:lnTo>
                    <a:pt x="1856" y="4"/>
                  </a:lnTo>
                  <a:cubicBezTo>
                    <a:pt x="1856" y="3"/>
                    <a:pt x="1857" y="2"/>
                    <a:pt x="1857" y="1"/>
                  </a:cubicBezTo>
                  <a:close/>
                  <a:moveTo>
                    <a:pt x="1856" y="4"/>
                  </a:moveTo>
                  <a:cubicBezTo>
                    <a:pt x="1855" y="223"/>
                    <a:pt x="1712" y="430"/>
                    <a:pt x="1428" y="594"/>
                  </a:cubicBezTo>
                  <a:cubicBezTo>
                    <a:pt x="1165" y="747"/>
                    <a:pt x="868" y="824"/>
                    <a:pt x="572" y="846"/>
                  </a:cubicBezTo>
                  <a:cubicBezTo>
                    <a:pt x="513" y="846"/>
                    <a:pt x="455" y="851"/>
                    <a:pt x="399" y="851"/>
                  </a:cubicBezTo>
                  <a:cubicBezTo>
                    <a:pt x="372" y="851"/>
                    <a:pt x="345" y="850"/>
                    <a:pt x="319" y="846"/>
                  </a:cubicBezTo>
                  <a:cubicBezTo>
                    <a:pt x="210" y="846"/>
                    <a:pt x="111" y="835"/>
                    <a:pt x="1" y="824"/>
                  </a:cubicBezTo>
                  <a:lnTo>
                    <a:pt x="1" y="7489"/>
                  </a:lnTo>
                  <a:cubicBezTo>
                    <a:pt x="111" y="7500"/>
                    <a:pt x="210" y="7511"/>
                    <a:pt x="319" y="7511"/>
                  </a:cubicBezTo>
                  <a:cubicBezTo>
                    <a:pt x="396" y="7511"/>
                    <a:pt x="484" y="7511"/>
                    <a:pt x="572" y="7500"/>
                  </a:cubicBezTo>
                  <a:cubicBezTo>
                    <a:pt x="868" y="7489"/>
                    <a:pt x="1143" y="7401"/>
                    <a:pt x="1406" y="7258"/>
                  </a:cubicBezTo>
                  <a:cubicBezTo>
                    <a:pt x="1692" y="7094"/>
                    <a:pt x="1835" y="6885"/>
                    <a:pt x="1835" y="6666"/>
                  </a:cubicBezTo>
                  <a:lnTo>
                    <a:pt x="1856" y="4"/>
                  </a:lnTo>
                  <a:close/>
                </a:path>
              </a:pathLst>
            </a:custGeom>
            <a:solidFill>
              <a:srgbClr val="3333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
            <p:cNvSpPr/>
            <p:nvPr/>
          </p:nvSpPr>
          <p:spPr>
            <a:xfrm>
              <a:off x="4456520" y="3942330"/>
              <a:ext cx="235666" cy="149862"/>
            </a:xfrm>
            <a:custGeom>
              <a:rect b="b" l="l" r="r" t="t"/>
              <a:pathLst>
                <a:path extrusionOk="0" h="1432" w="2252">
                  <a:moveTo>
                    <a:pt x="11" y="0"/>
                  </a:moveTo>
                  <a:lnTo>
                    <a:pt x="0" y="780"/>
                  </a:lnTo>
                  <a:cubicBezTo>
                    <a:pt x="0" y="945"/>
                    <a:pt x="110" y="1109"/>
                    <a:pt x="330" y="1241"/>
                  </a:cubicBezTo>
                  <a:cubicBezTo>
                    <a:pt x="494" y="1329"/>
                    <a:pt x="670" y="1384"/>
                    <a:pt x="846" y="1406"/>
                  </a:cubicBezTo>
                  <a:cubicBezTo>
                    <a:pt x="939" y="1423"/>
                    <a:pt x="1034" y="1431"/>
                    <a:pt x="1128" y="1431"/>
                  </a:cubicBezTo>
                  <a:cubicBezTo>
                    <a:pt x="1398" y="1431"/>
                    <a:pt x="1666" y="1363"/>
                    <a:pt x="1911" y="1241"/>
                  </a:cubicBezTo>
                  <a:cubicBezTo>
                    <a:pt x="2130" y="1109"/>
                    <a:pt x="2240" y="945"/>
                    <a:pt x="2240" y="780"/>
                  </a:cubicBezTo>
                  <a:lnTo>
                    <a:pt x="2251" y="11"/>
                  </a:lnTo>
                  <a:lnTo>
                    <a:pt x="2251" y="11"/>
                  </a:lnTo>
                  <a:cubicBezTo>
                    <a:pt x="2240" y="209"/>
                    <a:pt x="2108" y="385"/>
                    <a:pt x="1933" y="462"/>
                  </a:cubicBezTo>
                  <a:cubicBezTo>
                    <a:pt x="1676" y="594"/>
                    <a:pt x="1401" y="658"/>
                    <a:pt x="1122" y="658"/>
                  </a:cubicBezTo>
                  <a:cubicBezTo>
                    <a:pt x="1030" y="658"/>
                    <a:pt x="938" y="651"/>
                    <a:pt x="846" y="637"/>
                  </a:cubicBezTo>
                  <a:cubicBezTo>
                    <a:pt x="670" y="604"/>
                    <a:pt x="505" y="549"/>
                    <a:pt x="341" y="462"/>
                  </a:cubicBezTo>
                  <a:cubicBezTo>
                    <a:pt x="121" y="341"/>
                    <a:pt x="11" y="176"/>
                    <a:pt x="11" y="0"/>
                  </a:cubicBezTo>
                  <a:close/>
                </a:path>
              </a:pathLst>
            </a:custGeom>
            <a:solidFill>
              <a:srgbClr val="1A1A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4"/>
            <p:cNvSpPr/>
            <p:nvPr/>
          </p:nvSpPr>
          <p:spPr>
            <a:xfrm>
              <a:off x="4446159" y="3877734"/>
              <a:ext cx="257433" cy="135106"/>
            </a:xfrm>
            <a:custGeom>
              <a:rect b="b" l="l" r="r" t="t"/>
              <a:pathLst>
                <a:path extrusionOk="0" h="1291" w="2460">
                  <a:moveTo>
                    <a:pt x="1230" y="1"/>
                  </a:moveTo>
                  <a:cubicBezTo>
                    <a:pt x="958" y="1"/>
                    <a:pt x="687" y="64"/>
                    <a:pt x="440" y="190"/>
                  </a:cubicBezTo>
                  <a:cubicBezTo>
                    <a:pt x="0" y="443"/>
                    <a:pt x="11" y="849"/>
                    <a:pt x="440" y="1102"/>
                  </a:cubicBezTo>
                  <a:cubicBezTo>
                    <a:pt x="692" y="1228"/>
                    <a:pt x="964" y="1291"/>
                    <a:pt x="1236" y="1291"/>
                  </a:cubicBezTo>
                  <a:cubicBezTo>
                    <a:pt x="1507" y="1291"/>
                    <a:pt x="1779" y="1228"/>
                    <a:pt x="2032" y="1102"/>
                  </a:cubicBezTo>
                  <a:cubicBezTo>
                    <a:pt x="2460" y="849"/>
                    <a:pt x="2460" y="443"/>
                    <a:pt x="2021" y="190"/>
                  </a:cubicBezTo>
                  <a:cubicBezTo>
                    <a:pt x="1774" y="64"/>
                    <a:pt x="1502" y="1"/>
                    <a:pt x="1230" y="1"/>
                  </a:cubicBezTo>
                  <a:close/>
                </a:path>
              </a:pathLst>
            </a:custGeom>
            <a:solidFill>
              <a:srgbClr val="4E4E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
            <p:cNvSpPr/>
            <p:nvPr/>
          </p:nvSpPr>
          <p:spPr>
            <a:xfrm>
              <a:off x="4544947" y="3943906"/>
              <a:ext cx="147239" cy="148293"/>
            </a:xfrm>
            <a:custGeom>
              <a:rect b="b" l="l" r="r" t="t"/>
              <a:pathLst>
                <a:path extrusionOk="0" h="1417" w="1407">
                  <a:moveTo>
                    <a:pt x="1406" y="0"/>
                  </a:moveTo>
                  <a:lnTo>
                    <a:pt x="1406" y="0"/>
                  </a:lnTo>
                  <a:cubicBezTo>
                    <a:pt x="1395" y="198"/>
                    <a:pt x="1263" y="374"/>
                    <a:pt x="1088" y="451"/>
                  </a:cubicBezTo>
                  <a:cubicBezTo>
                    <a:pt x="890" y="560"/>
                    <a:pt x="660" y="626"/>
                    <a:pt x="429" y="637"/>
                  </a:cubicBezTo>
                  <a:cubicBezTo>
                    <a:pt x="374" y="648"/>
                    <a:pt x="308" y="648"/>
                    <a:pt x="242" y="648"/>
                  </a:cubicBezTo>
                  <a:cubicBezTo>
                    <a:pt x="165" y="637"/>
                    <a:pt x="78" y="637"/>
                    <a:pt x="1" y="626"/>
                  </a:cubicBezTo>
                  <a:lnTo>
                    <a:pt x="1" y="1395"/>
                  </a:lnTo>
                  <a:cubicBezTo>
                    <a:pt x="78" y="1406"/>
                    <a:pt x="165" y="1417"/>
                    <a:pt x="242" y="1417"/>
                  </a:cubicBezTo>
                  <a:lnTo>
                    <a:pt x="429" y="1417"/>
                  </a:lnTo>
                  <a:cubicBezTo>
                    <a:pt x="660" y="1395"/>
                    <a:pt x="868" y="1340"/>
                    <a:pt x="1066" y="1230"/>
                  </a:cubicBezTo>
                  <a:cubicBezTo>
                    <a:pt x="1285" y="1098"/>
                    <a:pt x="1395" y="934"/>
                    <a:pt x="1395" y="769"/>
                  </a:cubicBezTo>
                  <a:lnTo>
                    <a:pt x="1406" y="0"/>
                  </a:lnTo>
                  <a:close/>
                </a:path>
              </a:pathLst>
            </a:custGeom>
            <a:solidFill>
              <a:srgbClr val="3333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4"/>
            <p:cNvSpPr/>
            <p:nvPr/>
          </p:nvSpPr>
          <p:spPr>
            <a:xfrm>
              <a:off x="4508215" y="2098118"/>
              <a:ext cx="132274" cy="1882489"/>
            </a:xfrm>
            <a:custGeom>
              <a:rect b="b" l="l" r="r" t="t"/>
              <a:pathLst>
                <a:path extrusionOk="0" h="17988" w="1264">
                  <a:moveTo>
                    <a:pt x="11" y="1"/>
                  </a:moveTo>
                  <a:lnTo>
                    <a:pt x="0" y="17623"/>
                  </a:lnTo>
                  <a:cubicBezTo>
                    <a:pt x="11" y="17744"/>
                    <a:pt x="88" y="17843"/>
                    <a:pt x="187" y="17887"/>
                  </a:cubicBezTo>
                  <a:cubicBezTo>
                    <a:pt x="275" y="17931"/>
                    <a:pt x="374" y="17964"/>
                    <a:pt x="484" y="17975"/>
                  </a:cubicBezTo>
                  <a:cubicBezTo>
                    <a:pt x="534" y="17983"/>
                    <a:pt x="585" y="17987"/>
                    <a:pt x="636" y="17987"/>
                  </a:cubicBezTo>
                  <a:cubicBezTo>
                    <a:pt x="786" y="17987"/>
                    <a:pt x="935" y="17952"/>
                    <a:pt x="1065" y="17887"/>
                  </a:cubicBezTo>
                  <a:cubicBezTo>
                    <a:pt x="1175" y="17843"/>
                    <a:pt x="1241" y="17744"/>
                    <a:pt x="1252" y="17634"/>
                  </a:cubicBezTo>
                  <a:lnTo>
                    <a:pt x="1263" y="1"/>
                  </a:lnTo>
                  <a:lnTo>
                    <a:pt x="1263" y="1"/>
                  </a:lnTo>
                  <a:cubicBezTo>
                    <a:pt x="1252" y="111"/>
                    <a:pt x="1186" y="209"/>
                    <a:pt x="1076" y="253"/>
                  </a:cubicBezTo>
                  <a:cubicBezTo>
                    <a:pt x="936" y="327"/>
                    <a:pt x="784" y="364"/>
                    <a:pt x="633" y="364"/>
                  </a:cubicBezTo>
                  <a:cubicBezTo>
                    <a:pt x="583" y="364"/>
                    <a:pt x="533" y="360"/>
                    <a:pt x="484" y="352"/>
                  </a:cubicBezTo>
                  <a:cubicBezTo>
                    <a:pt x="385" y="330"/>
                    <a:pt x="286" y="297"/>
                    <a:pt x="198" y="253"/>
                  </a:cubicBezTo>
                  <a:cubicBezTo>
                    <a:pt x="99" y="209"/>
                    <a:pt x="22" y="111"/>
                    <a:pt x="11" y="1"/>
                  </a:cubicBezTo>
                  <a:close/>
                </a:path>
              </a:pathLst>
            </a:custGeom>
            <a:solidFill>
              <a:srgbClr val="FFCE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4"/>
            <p:cNvSpPr/>
            <p:nvPr/>
          </p:nvSpPr>
          <p:spPr>
            <a:xfrm>
              <a:off x="4503611" y="2060548"/>
              <a:ext cx="142530" cy="75350"/>
            </a:xfrm>
            <a:custGeom>
              <a:rect b="b" l="l" r="r" t="t"/>
              <a:pathLst>
                <a:path extrusionOk="0" h="720" w="1362">
                  <a:moveTo>
                    <a:pt x="681" y="0"/>
                  </a:moveTo>
                  <a:cubicBezTo>
                    <a:pt x="530" y="0"/>
                    <a:pt x="379" y="36"/>
                    <a:pt x="242" y="107"/>
                  </a:cubicBezTo>
                  <a:cubicBezTo>
                    <a:pt x="0" y="239"/>
                    <a:pt x="0" y="470"/>
                    <a:pt x="242" y="612"/>
                  </a:cubicBezTo>
                  <a:cubicBezTo>
                    <a:pt x="379" y="684"/>
                    <a:pt x="530" y="719"/>
                    <a:pt x="681" y="719"/>
                  </a:cubicBezTo>
                  <a:cubicBezTo>
                    <a:pt x="832" y="719"/>
                    <a:pt x="983" y="684"/>
                    <a:pt x="1120" y="612"/>
                  </a:cubicBezTo>
                  <a:cubicBezTo>
                    <a:pt x="1362" y="470"/>
                    <a:pt x="1362" y="239"/>
                    <a:pt x="1120" y="107"/>
                  </a:cubicBezTo>
                  <a:cubicBezTo>
                    <a:pt x="983" y="36"/>
                    <a:pt x="832" y="0"/>
                    <a:pt x="681" y="0"/>
                  </a:cubicBezTo>
                  <a:close/>
                </a:path>
              </a:pathLst>
            </a:custGeom>
            <a:solidFill>
              <a:srgbClr val="5B61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4"/>
            <p:cNvSpPr/>
            <p:nvPr/>
          </p:nvSpPr>
          <p:spPr>
            <a:xfrm>
              <a:off x="4558760" y="2098118"/>
              <a:ext cx="81730" cy="1882280"/>
            </a:xfrm>
            <a:custGeom>
              <a:rect b="b" l="l" r="r" t="t"/>
              <a:pathLst>
                <a:path extrusionOk="0" h="17986" w="781">
                  <a:moveTo>
                    <a:pt x="780" y="1"/>
                  </a:moveTo>
                  <a:cubicBezTo>
                    <a:pt x="769" y="111"/>
                    <a:pt x="703" y="209"/>
                    <a:pt x="593" y="253"/>
                  </a:cubicBezTo>
                  <a:cubicBezTo>
                    <a:pt x="484" y="319"/>
                    <a:pt x="363" y="352"/>
                    <a:pt x="231" y="352"/>
                  </a:cubicBezTo>
                  <a:cubicBezTo>
                    <a:pt x="198" y="363"/>
                    <a:pt x="165" y="363"/>
                    <a:pt x="132" y="363"/>
                  </a:cubicBezTo>
                  <a:cubicBezTo>
                    <a:pt x="88" y="363"/>
                    <a:pt x="44" y="352"/>
                    <a:pt x="1" y="352"/>
                  </a:cubicBezTo>
                  <a:lnTo>
                    <a:pt x="1" y="17975"/>
                  </a:lnTo>
                  <a:cubicBezTo>
                    <a:pt x="44" y="17986"/>
                    <a:pt x="88" y="17986"/>
                    <a:pt x="132" y="17986"/>
                  </a:cubicBezTo>
                  <a:lnTo>
                    <a:pt x="231" y="17986"/>
                  </a:lnTo>
                  <a:cubicBezTo>
                    <a:pt x="363" y="17975"/>
                    <a:pt x="484" y="17942"/>
                    <a:pt x="582" y="17887"/>
                  </a:cubicBezTo>
                  <a:cubicBezTo>
                    <a:pt x="692" y="17843"/>
                    <a:pt x="758" y="17744"/>
                    <a:pt x="769" y="17634"/>
                  </a:cubicBezTo>
                  <a:lnTo>
                    <a:pt x="780" y="989"/>
                  </a:lnTo>
                  <a:lnTo>
                    <a:pt x="780" y="978"/>
                  </a:lnTo>
                  <a:lnTo>
                    <a:pt x="780" y="1"/>
                  </a:lnTo>
                  <a:close/>
                </a:path>
              </a:pathLst>
            </a:custGeom>
            <a:solidFill>
              <a:srgbClr val="FFE2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
            <p:cNvSpPr/>
            <p:nvPr/>
          </p:nvSpPr>
          <p:spPr>
            <a:xfrm>
              <a:off x="4558760" y="2123444"/>
              <a:ext cx="81730" cy="191933"/>
            </a:xfrm>
            <a:custGeom>
              <a:rect b="b" l="l" r="r" t="t"/>
              <a:pathLst>
                <a:path extrusionOk="0" h="1834" w="781">
                  <a:moveTo>
                    <a:pt x="780" y="0"/>
                  </a:moveTo>
                  <a:cubicBezTo>
                    <a:pt x="769" y="110"/>
                    <a:pt x="703" y="209"/>
                    <a:pt x="593" y="253"/>
                  </a:cubicBezTo>
                  <a:cubicBezTo>
                    <a:pt x="451" y="330"/>
                    <a:pt x="286" y="363"/>
                    <a:pt x="132" y="363"/>
                  </a:cubicBezTo>
                  <a:cubicBezTo>
                    <a:pt x="88" y="352"/>
                    <a:pt x="44" y="352"/>
                    <a:pt x="1" y="341"/>
                  </a:cubicBezTo>
                  <a:lnTo>
                    <a:pt x="1" y="1834"/>
                  </a:lnTo>
                  <a:cubicBezTo>
                    <a:pt x="692" y="1812"/>
                    <a:pt x="769" y="1087"/>
                    <a:pt x="780" y="989"/>
                  </a:cubicBezTo>
                  <a:lnTo>
                    <a:pt x="780" y="978"/>
                  </a:lnTo>
                  <a:lnTo>
                    <a:pt x="780" y="0"/>
                  </a:lnTo>
                  <a:close/>
                </a:path>
              </a:pathLst>
            </a:custGeom>
            <a:solidFill>
              <a:srgbClr val="FFCE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4"/>
            <p:cNvSpPr/>
            <p:nvPr/>
          </p:nvSpPr>
          <p:spPr>
            <a:xfrm>
              <a:off x="4574876" y="1257026"/>
              <a:ext cx="218399" cy="994094"/>
            </a:xfrm>
            <a:custGeom>
              <a:rect b="b" l="l" r="r" t="t"/>
              <a:pathLst>
                <a:path extrusionOk="0" h="9499" w="2087">
                  <a:moveTo>
                    <a:pt x="2086" y="1"/>
                  </a:moveTo>
                  <a:lnTo>
                    <a:pt x="0" y="1208"/>
                  </a:lnTo>
                  <a:lnTo>
                    <a:pt x="0" y="9498"/>
                  </a:lnTo>
                  <a:lnTo>
                    <a:pt x="2086" y="8290"/>
                  </a:lnTo>
                  <a:lnTo>
                    <a:pt x="2086" y="1"/>
                  </a:lnTo>
                  <a:close/>
                </a:path>
              </a:pathLst>
            </a:custGeom>
            <a:solidFill>
              <a:srgbClr val="333338"/>
            </a:solidFill>
            <a:ln cap="flat" cmpd="sng" w="9525">
              <a:solidFill>
                <a:srgbClr val="3333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4"/>
            <p:cNvSpPr/>
            <p:nvPr/>
          </p:nvSpPr>
          <p:spPr>
            <a:xfrm>
              <a:off x="4355430" y="1257026"/>
              <a:ext cx="219550" cy="994094"/>
            </a:xfrm>
            <a:custGeom>
              <a:rect b="b" l="l" r="r" t="t"/>
              <a:pathLst>
                <a:path extrusionOk="0" h="9499" w="2098">
                  <a:moveTo>
                    <a:pt x="0" y="1"/>
                  </a:moveTo>
                  <a:lnTo>
                    <a:pt x="0" y="8290"/>
                  </a:lnTo>
                  <a:lnTo>
                    <a:pt x="2097" y="9498"/>
                  </a:lnTo>
                  <a:lnTo>
                    <a:pt x="2097" y="1208"/>
                  </a:lnTo>
                  <a:lnTo>
                    <a:pt x="0" y="1"/>
                  </a:lnTo>
                  <a:close/>
                </a:path>
              </a:pathLst>
            </a:custGeom>
            <a:solidFill>
              <a:srgbClr val="1A1A1F"/>
            </a:solidFill>
            <a:ln cap="flat" cmpd="sng" w="9525">
              <a:solidFill>
                <a:srgbClr val="1A1A1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4"/>
            <p:cNvSpPr/>
            <p:nvPr/>
          </p:nvSpPr>
          <p:spPr>
            <a:xfrm>
              <a:off x="4743220" y="1388475"/>
              <a:ext cx="80476" cy="89274"/>
            </a:xfrm>
            <a:custGeom>
              <a:rect b="b" l="l" r="r" t="t"/>
              <a:pathLst>
                <a:path extrusionOk="0" h="824" w="769">
                  <a:moveTo>
                    <a:pt x="0" y="0"/>
                  </a:moveTo>
                  <a:lnTo>
                    <a:pt x="15" y="9"/>
                  </a:lnTo>
                  <a:lnTo>
                    <a:pt x="15" y="9"/>
                  </a:lnTo>
                  <a:cubicBezTo>
                    <a:pt x="10" y="6"/>
                    <a:pt x="5" y="3"/>
                    <a:pt x="0" y="0"/>
                  </a:cubicBezTo>
                  <a:close/>
                  <a:moveTo>
                    <a:pt x="15" y="9"/>
                  </a:moveTo>
                  <a:lnTo>
                    <a:pt x="15" y="9"/>
                  </a:lnTo>
                  <a:cubicBezTo>
                    <a:pt x="150" y="90"/>
                    <a:pt x="242" y="273"/>
                    <a:pt x="242" y="516"/>
                  </a:cubicBezTo>
                  <a:lnTo>
                    <a:pt x="769" y="824"/>
                  </a:lnTo>
                  <a:cubicBezTo>
                    <a:pt x="769" y="571"/>
                    <a:pt x="681" y="395"/>
                    <a:pt x="538" y="308"/>
                  </a:cubicBezTo>
                  <a:lnTo>
                    <a:pt x="15" y="9"/>
                  </a:lnTo>
                  <a:close/>
                </a:path>
              </a:pathLst>
            </a:custGeom>
            <a:solidFill>
              <a:srgbClr val="1A1A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4"/>
            <p:cNvSpPr/>
            <p:nvPr/>
          </p:nvSpPr>
          <p:spPr>
            <a:xfrm>
              <a:off x="4682872" y="1395900"/>
              <a:ext cx="89683" cy="31291"/>
            </a:xfrm>
            <a:custGeom>
              <a:rect b="b" l="l" r="r" t="t"/>
              <a:pathLst>
                <a:path extrusionOk="0" h="299" w="857">
                  <a:moveTo>
                    <a:pt x="309" y="1"/>
                  </a:moveTo>
                  <a:cubicBezTo>
                    <a:pt x="201" y="1"/>
                    <a:pt x="93" y="35"/>
                    <a:pt x="0" y="101"/>
                  </a:cubicBezTo>
                  <a:lnTo>
                    <a:pt x="341" y="299"/>
                  </a:lnTo>
                  <a:cubicBezTo>
                    <a:pt x="427" y="232"/>
                    <a:pt x="533" y="198"/>
                    <a:pt x="642" y="198"/>
                  </a:cubicBezTo>
                  <a:cubicBezTo>
                    <a:pt x="714" y="198"/>
                    <a:pt x="787" y="213"/>
                    <a:pt x="857" y="244"/>
                  </a:cubicBezTo>
                  <a:lnTo>
                    <a:pt x="516" y="46"/>
                  </a:lnTo>
                  <a:cubicBezTo>
                    <a:pt x="451" y="15"/>
                    <a:pt x="380" y="1"/>
                    <a:pt x="309" y="1"/>
                  </a:cubicBezTo>
                  <a:close/>
                </a:path>
              </a:pathLst>
            </a:custGeom>
            <a:solidFill>
              <a:srgbClr val="5B61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4"/>
            <p:cNvSpPr/>
            <p:nvPr/>
          </p:nvSpPr>
          <p:spPr>
            <a:xfrm>
              <a:off x="4604700" y="1406365"/>
              <a:ext cx="113856" cy="201247"/>
            </a:xfrm>
            <a:custGeom>
              <a:rect b="b" l="l" r="r" t="t"/>
              <a:pathLst>
                <a:path extrusionOk="0" h="1923" w="1088">
                  <a:moveTo>
                    <a:pt x="747" y="1"/>
                  </a:moveTo>
                  <a:cubicBezTo>
                    <a:pt x="319" y="275"/>
                    <a:pt x="45" y="748"/>
                    <a:pt x="23" y="1264"/>
                  </a:cubicBezTo>
                  <a:cubicBezTo>
                    <a:pt x="1" y="1439"/>
                    <a:pt x="78" y="1615"/>
                    <a:pt x="231" y="1725"/>
                  </a:cubicBezTo>
                  <a:lnTo>
                    <a:pt x="572" y="1922"/>
                  </a:lnTo>
                  <a:cubicBezTo>
                    <a:pt x="418" y="1813"/>
                    <a:pt x="341" y="1637"/>
                    <a:pt x="352" y="1461"/>
                  </a:cubicBezTo>
                  <a:cubicBezTo>
                    <a:pt x="385" y="945"/>
                    <a:pt x="649" y="473"/>
                    <a:pt x="1088" y="199"/>
                  </a:cubicBezTo>
                  <a:lnTo>
                    <a:pt x="747" y="1"/>
                  </a:lnTo>
                  <a:close/>
                </a:path>
              </a:pathLst>
            </a:custGeom>
            <a:solidFill>
              <a:srgbClr val="1A1A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4"/>
            <p:cNvSpPr/>
            <p:nvPr/>
          </p:nvSpPr>
          <p:spPr>
            <a:xfrm>
              <a:off x="4641536" y="1416412"/>
              <a:ext cx="152890" cy="196537"/>
            </a:xfrm>
            <a:custGeom>
              <a:rect b="b" l="l" r="r" t="t"/>
              <a:pathLst>
                <a:path extrusionOk="0" h="1878" w="1461">
                  <a:moveTo>
                    <a:pt x="1061" y="0"/>
                  </a:moveTo>
                  <a:cubicBezTo>
                    <a:pt x="1001" y="0"/>
                    <a:pt x="936" y="12"/>
                    <a:pt x="867" y="37"/>
                  </a:cubicBezTo>
                  <a:cubicBezTo>
                    <a:pt x="824" y="59"/>
                    <a:pt x="769" y="81"/>
                    <a:pt x="736" y="103"/>
                  </a:cubicBezTo>
                  <a:cubicBezTo>
                    <a:pt x="297" y="377"/>
                    <a:pt x="33" y="849"/>
                    <a:pt x="0" y="1354"/>
                  </a:cubicBezTo>
                  <a:cubicBezTo>
                    <a:pt x="8" y="1686"/>
                    <a:pt x="168" y="1877"/>
                    <a:pt x="403" y="1877"/>
                  </a:cubicBezTo>
                  <a:cubicBezTo>
                    <a:pt x="502" y="1877"/>
                    <a:pt x="615" y="1843"/>
                    <a:pt x="736" y="1771"/>
                  </a:cubicBezTo>
                  <a:cubicBezTo>
                    <a:pt x="835" y="1717"/>
                    <a:pt x="933" y="1640"/>
                    <a:pt x="1010" y="1552"/>
                  </a:cubicBezTo>
                  <a:cubicBezTo>
                    <a:pt x="1285" y="1277"/>
                    <a:pt x="1438" y="904"/>
                    <a:pt x="1460" y="520"/>
                  </a:cubicBezTo>
                  <a:cubicBezTo>
                    <a:pt x="1460" y="187"/>
                    <a:pt x="1299" y="0"/>
                    <a:pt x="1061" y="0"/>
                  </a:cubicBezTo>
                  <a:close/>
                </a:path>
              </a:pathLst>
            </a:custGeom>
            <a:solidFill>
              <a:srgbClr val="E873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4"/>
            <p:cNvSpPr/>
            <p:nvPr/>
          </p:nvSpPr>
          <p:spPr>
            <a:xfrm>
              <a:off x="4731115" y="1416412"/>
              <a:ext cx="63312" cy="162421"/>
            </a:xfrm>
            <a:custGeom>
              <a:rect b="b" l="l" r="r" t="t"/>
              <a:pathLst>
                <a:path extrusionOk="0" h="1552" w="605">
                  <a:moveTo>
                    <a:pt x="205" y="0"/>
                  </a:moveTo>
                  <a:cubicBezTo>
                    <a:pt x="145" y="0"/>
                    <a:pt x="80" y="12"/>
                    <a:pt x="11" y="37"/>
                  </a:cubicBezTo>
                  <a:lnTo>
                    <a:pt x="0" y="59"/>
                  </a:lnTo>
                  <a:cubicBezTo>
                    <a:pt x="198" y="300"/>
                    <a:pt x="308" y="619"/>
                    <a:pt x="308" y="937"/>
                  </a:cubicBezTo>
                  <a:cubicBezTo>
                    <a:pt x="308" y="1157"/>
                    <a:pt x="253" y="1365"/>
                    <a:pt x="154" y="1552"/>
                  </a:cubicBezTo>
                  <a:cubicBezTo>
                    <a:pt x="429" y="1277"/>
                    <a:pt x="582" y="904"/>
                    <a:pt x="604" y="520"/>
                  </a:cubicBezTo>
                  <a:cubicBezTo>
                    <a:pt x="604" y="187"/>
                    <a:pt x="443" y="0"/>
                    <a:pt x="205" y="0"/>
                  </a:cubicBezTo>
                  <a:close/>
                </a:path>
              </a:pathLst>
            </a:custGeom>
            <a:solidFill>
              <a:srgbClr val="E663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4"/>
            <p:cNvSpPr/>
            <p:nvPr/>
          </p:nvSpPr>
          <p:spPr>
            <a:xfrm>
              <a:off x="4587550" y="1373675"/>
              <a:ext cx="222577" cy="206999"/>
            </a:xfrm>
            <a:custGeom>
              <a:rect b="b" l="l" r="r" t="t"/>
              <a:pathLst>
                <a:path extrusionOk="0" h="2020" w="2098">
                  <a:moveTo>
                    <a:pt x="2081" y="364"/>
                  </a:moveTo>
                  <a:lnTo>
                    <a:pt x="2097" y="373"/>
                  </a:lnTo>
                  <a:cubicBezTo>
                    <a:pt x="2092" y="370"/>
                    <a:pt x="2087" y="367"/>
                    <a:pt x="2081" y="364"/>
                  </a:cubicBezTo>
                  <a:close/>
                  <a:moveTo>
                    <a:pt x="1313" y="1"/>
                  </a:moveTo>
                  <a:cubicBezTo>
                    <a:pt x="1191" y="1"/>
                    <a:pt x="1055" y="39"/>
                    <a:pt x="911" y="120"/>
                  </a:cubicBezTo>
                  <a:cubicBezTo>
                    <a:pt x="373" y="472"/>
                    <a:pt x="33" y="1065"/>
                    <a:pt x="0" y="1701"/>
                  </a:cubicBezTo>
                  <a:lnTo>
                    <a:pt x="527" y="2020"/>
                  </a:lnTo>
                  <a:cubicBezTo>
                    <a:pt x="560" y="1372"/>
                    <a:pt x="900" y="790"/>
                    <a:pt x="1449" y="439"/>
                  </a:cubicBezTo>
                  <a:cubicBezTo>
                    <a:pt x="1595" y="350"/>
                    <a:pt x="1733" y="309"/>
                    <a:pt x="1856" y="309"/>
                  </a:cubicBezTo>
                  <a:cubicBezTo>
                    <a:pt x="1939" y="309"/>
                    <a:pt x="2015" y="328"/>
                    <a:pt x="2081" y="364"/>
                  </a:cubicBezTo>
                  <a:lnTo>
                    <a:pt x="2081" y="364"/>
                  </a:lnTo>
                  <a:lnTo>
                    <a:pt x="1559" y="65"/>
                  </a:lnTo>
                  <a:cubicBezTo>
                    <a:pt x="1488" y="23"/>
                    <a:pt x="1405" y="1"/>
                    <a:pt x="1313" y="1"/>
                  </a:cubicBezTo>
                  <a:close/>
                </a:path>
              </a:pathLst>
            </a:custGeom>
            <a:solidFill>
              <a:srgbClr val="5B61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4"/>
            <p:cNvSpPr/>
            <p:nvPr/>
          </p:nvSpPr>
          <p:spPr>
            <a:xfrm>
              <a:off x="4642687" y="1403225"/>
              <a:ext cx="191924" cy="179060"/>
            </a:xfrm>
            <a:custGeom>
              <a:rect b="b" l="l" r="r" t="t"/>
              <a:pathLst>
                <a:path extrusionOk="0" h="1711" w="1834">
                  <a:moveTo>
                    <a:pt x="1328" y="0"/>
                  </a:moveTo>
                  <a:cubicBezTo>
                    <a:pt x="1203" y="0"/>
                    <a:pt x="1061" y="42"/>
                    <a:pt x="911" y="130"/>
                  </a:cubicBezTo>
                  <a:cubicBezTo>
                    <a:pt x="373" y="481"/>
                    <a:pt x="33" y="1063"/>
                    <a:pt x="0" y="1711"/>
                  </a:cubicBezTo>
                  <a:lnTo>
                    <a:pt x="110" y="1645"/>
                  </a:lnTo>
                  <a:cubicBezTo>
                    <a:pt x="143" y="1074"/>
                    <a:pt x="439" y="558"/>
                    <a:pt x="922" y="251"/>
                  </a:cubicBezTo>
                  <a:cubicBezTo>
                    <a:pt x="1052" y="173"/>
                    <a:pt x="1174" y="136"/>
                    <a:pt x="1283" y="136"/>
                  </a:cubicBezTo>
                  <a:cubicBezTo>
                    <a:pt x="1543" y="136"/>
                    <a:pt x="1724" y="347"/>
                    <a:pt x="1724" y="712"/>
                  </a:cubicBezTo>
                  <a:lnTo>
                    <a:pt x="1834" y="646"/>
                  </a:lnTo>
                  <a:cubicBezTo>
                    <a:pt x="1834" y="236"/>
                    <a:pt x="1627" y="0"/>
                    <a:pt x="1328" y="0"/>
                  </a:cubicBezTo>
                  <a:close/>
                </a:path>
              </a:pathLst>
            </a:custGeom>
            <a:solidFill>
              <a:srgbClr val="3333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4"/>
            <p:cNvSpPr/>
            <p:nvPr/>
          </p:nvSpPr>
          <p:spPr>
            <a:xfrm>
              <a:off x="4698988" y="1457331"/>
              <a:ext cx="48347" cy="40501"/>
            </a:xfrm>
            <a:custGeom>
              <a:rect b="b" l="l" r="r" t="t"/>
              <a:pathLst>
                <a:path extrusionOk="0" h="387" w="462">
                  <a:moveTo>
                    <a:pt x="328" y="0"/>
                  </a:moveTo>
                  <a:cubicBezTo>
                    <a:pt x="270" y="0"/>
                    <a:pt x="194" y="29"/>
                    <a:pt x="132" y="85"/>
                  </a:cubicBezTo>
                  <a:cubicBezTo>
                    <a:pt x="33" y="173"/>
                    <a:pt x="0" y="293"/>
                    <a:pt x="44" y="348"/>
                  </a:cubicBezTo>
                  <a:cubicBezTo>
                    <a:pt x="66" y="374"/>
                    <a:pt x="99" y="387"/>
                    <a:pt x="138" y="387"/>
                  </a:cubicBezTo>
                  <a:cubicBezTo>
                    <a:pt x="198" y="387"/>
                    <a:pt x="270" y="358"/>
                    <a:pt x="329" y="304"/>
                  </a:cubicBezTo>
                  <a:cubicBezTo>
                    <a:pt x="428" y="217"/>
                    <a:pt x="461" y="96"/>
                    <a:pt x="406" y="30"/>
                  </a:cubicBezTo>
                  <a:cubicBezTo>
                    <a:pt x="390" y="10"/>
                    <a:pt x="362" y="0"/>
                    <a:pt x="328" y="0"/>
                  </a:cubicBezTo>
                  <a:close/>
                </a:path>
              </a:pathLst>
            </a:custGeom>
            <a:solidFill>
              <a:srgbClr val="EF9B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4"/>
            <p:cNvSpPr/>
            <p:nvPr/>
          </p:nvSpPr>
          <p:spPr>
            <a:xfrm>
              <a:off x="4743221" y="1656903"/>
              <a:ext cx="80474" cy="86234"/>
            </a:xfrm>
            <a:custGeom>
              <a:rect b="b" l="l" r="r" t="t"/>
              <a:pathLst>
                <a:path extrusionOk="0" h="824" w="769">
                  <a:moveTo>
                    <a:pt x="0" y="1"/>
                  </a:moveTo>
                  <a:lnTo>
                    <a:pt x="0" y="1"/>
                  </a:lnTo>
                  <a:cubicBezTo>
                    <a:pt x="143" y="88"/>
                    <a:pt x="242" y="264"/>
                    <a:pt x="242" y="517"/>
                  </a:cubicBezTo>
                  <a:lnTo>
                    <a:pt x="769" y="824"/>
                  </a:lnTo>
                  <a:cubicBezTo>
                    <a:pt x="769" y="571"/>
                    <a:pt x="681" y="396"/>
                    <a:pt x="538" y="308"/>
                  </a:cubicBezTo>
                  <a:lnTo>
                    <a:pt x="0" y="1"/>
                  </a:lnTo>
                  <a:close/>
                </a:path>
              </a:pathLst>
            </a:custGeom>
            <a:solidFill>
              <a:srgbClr val="1A1A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4"/>
            <p:cNvSpPr/>
            <p:nvPr/>
          </p:nvSpPr>
          <p:spPr>
            <a:xfrm>
              <a:off x="4682872" y="1661613"/>
              <a:ext cx="89683" cy="30977"/>
            </a:xfrm>
            <a:custGeom>
              <a:rect b="b" l="l" r="r" t="t"/>
              <a:pathLst>
                <a:path extrusionOk="0" h="296" w="857">
                  <a:moveTo>
                    <a:pt x="299" y="0"/>
                  </a:moveTo>
                  <a:cubicBezTo>
                    <a:pt x="194" y="0"/>
                    <a:pt x="90" y="34"/>
                    <a:pt x="0" y="98"/>
                  </a:cubicBezTo>
                  <a:lnTo>
                    <a:pt x="341" y="296"/>
                  </a:lnTo>
                  <a:cubicBezTo>
                    <a:pt x="424" y="232"/>
                    <a:pt x="526" y="198"/>
                    <a:pt x="631" y="198"/>
                  </a:cubicBezTo>
                  <a:cubicBezTo>
                    <a:pt x="706" y="198"/>
                    <a:pt x="783" y="215"/>
                    <a:pt x="857" y="252"/>
                  </a:cubicBezTo>
                  <a:lnTo>
                    <a:pt x="516" y="54"/>
                  </a:lnTo>
                  <a:cubicBezTo>
                    <a:pt x="448" y="18"/>
                    <a:pt x="373" y="0"/>
                    <a:pt x="299" y="0"/>
                  </a:cubicBezTo>
                  <a:close/>
                </a:path>
              </a:pathLst>
            </a:custGeom>
            <a:solidFill>
              <a:srgbClr val="5B61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4"/>
            <p:cNvSpPr/>
            <p:nvPr/>
          </p:nvSpPr>
          <p:spPr>
            <a:xfrm>
              <a:off x="4604700" y="1671868"/>
              <a:ext cx="113856" cy="201142"/>
            </a:xfrm>
            <a:custGeom>
              <a:rect b="b" l="l" r="r" t="t"/>
              <a:pathLst>
                <a:path extrusionOk="0" h="1922" w="1088">
                  <a:moveTo>
                    <a:pt x="747" y="0"/>
                  </a:moveTo>
                  <a:cubicBezTo>
                    <a:pt x="319" y="286"/>
                    <a:pt x="45" y="747"/>
                    <a:pt x="23" y="1263"/>
                  </a:cubicBezTo>
                  <a:cubicBezTo>
                    <a:pt x="1" y="1450"/>
                    <a:pt x="78" y="1625"/>
                    <a:pt x="231" y="1724"/>
                  </a:cubicBezTo>
                  <a:lnTo>
                    <a:pt x="572" y="1922"/>
                  </a:lnTo>
                  <a:cubicBezTo>
                    <a:pt x="418" y="1823"/>
                    <a:pt x="341" y="1636"/>
                    <a:pt x="352" y="1461"/>
                  </a:cubicBezTo>
                  <a:cubicBezTo>
                    <a:pt x="385" y="945"/>
                    <a:pt x="649" y="483"/>
                    <a:pt x="1088" y="198"/>
                  </a:cubicBezTo>
                  <a:lnTo>
                    <a:pt x="747" y="0"/>
                  </a:lnTo>
                  <a:close/>
                </a:path>
              </a:pathLst>
            </a:custGeom>
            <a:solidFill>
              <a:srgbClr val="1A1A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4"/>
            <p:cNvSpPr/>
            <p:nvPr/>
          </p:nvSpPr>
          <p:spPr>
            <a:xfrm>
              <a:off x="4641536" y="1681915"/>
              <a:ext cx="152890" cy="196851"/>
            </a:xfrm>
            <a:custGeom>
              <a:rect b="b" l="l" r="r" t="t"/>
              <a:pathLst>
                <a:path extrusionOk="0" h="1881" w="1461">
                  <a:moveTo>
                    <a:pt x="1057" y="1"/>
                  </a:moveTo>
                  <a:cubicBezTo>
                    <a:pt x="998" y="1"/>
                    <a:pt x="934" y="12"/>
                    <a:pt x="867" y="36"/>
                  </a:cubicBezTo>
                  <a:cubicBezTo>
                    <a:pt x="824" y="58"/>
                    <a:pt x="769" y="80"/>
                    <a:pt x="736" y="102"/>
                  </a:cubicBezTo>
                  <a:cubicBezTo>
                    <a:pt x="297" y="387"/>
                    <a:pt x="33" y="849"/>
                    <a:pt x="0" y="1365"/>
                  </a:cubicBezTo>
                  <a:cubicBezTo>
                    <a:pt x="8" y="1692"/>
                    <a:pt x="170" y="1881"/>
                    <a:pt x="409" y="1881"/>
                  </a:cubicBezTo>
                  <a:cubicBezTo>
                    <a:pt x="507" y="1881"/>
                    <a:pt x="618" y="1849"/>
                    <a:pt x="736" y="1782"/>
                  </a:cubicBezTo>
                  <a:cubicBezTo>
                    <a:pt x="835" y="1716"/>
                    <a:pt x="933" y="1639"/>
                    <a:pt x="1010" y="1562"/>
                  </a:cubicBezTo>
                  <a:cubicBezTo>
                    <a:pt x="1285" y="1277"/>
                    <a:pt x="1438" y="914"/>
                    <a:pt x="1460" y="519"/>
                  </a:cubicBezTo>
                  <a:cubicBezTo>
                    <a:pt x="1460" y="193"/>
                    <a:pt x="1297" y="1"/>
                    <a:pt x="1057" y="1"/>
                  </a:cubicBezTo>
                  <a:close/>
                </a:path>
              </a:pathLst>
            </a:custGeom>
            <a:solidFill>
              <a:srgbClr val="FFE6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4"/>
            <p:cNvSpPr/>
            <p:nvPr/>
          </p:nvSpPr>
          <p:spPr>
            <a:xfrm>
              <a:off x="4731115" y="1681915"/>
              <a:ext cx="63312" cy="163572"/>
            </a:xfrm>
            <a:custGeom>
              <a:rect b="b" l="l" r="r" t="t"/>
              <a:pathLst>
                <a:path extrusionOk="0" h="1563" w="605">
                  <a:moveTo>
                    <a:pt x="201" y="1"/>
                  </a:moveTo>
                  <a:cubicBezTo>
                    <a:pt x="142" y="1"/>
                    <a:pt x="78" y="12"/>
                    <a:pt x="11" y="36"/>
                  </a:cubicBezTo>
                  <a:lnTo>
                    <a:pt x="0" y="58"/>
                  </a:lnTo>
                  <a:cubicBezTo>
                    <a:pt x="198" y="311"/>
                    <a:pt x="308" y="618"/>
                    <a:pt x="308" y="936"/>
                  </a:cubicBezTo>
                  <a:cubicBezTo>
                    <a:pt x="308" y="1156"/>
                    <a:pt x="253" y="1365"/>
                    <a:pt x="154" y="1562"/>
                  </a:cubicBezTo>
                  <a:cubicBezTo>
                    <a:pt x="429" y="1277"/>
                    <a:pt x="582" y="914"/>
                    <a:pt x="604" y="519"/>
                  </a:cubicBezTo>
                  <a:cubicBezTo>
                    <a:pt x="604" y="193"/>
                    <a:pt x="441" y="1"/>
                    <a:pt x="201" y="1"/>
                  </a:cubicBezTo>
                  <a:close/>
                </a:path>
              </a:pathLst>
            </a:custGeom>
            <a:solidFill>
              <a:srgbClr val="FFD6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
            <p:cNvSpPr/>
            <p:nvPr/>
          </p:nvSpPr>
          <p:spPr>
            <a:xfrm>
              <a:off x="4588145" y="1638170"/>
              <a:ext cx="219550" cy="206999"/>
            </a:xfrm>
            <a:custGeom>
              <a:rect b="b" l="l" r="r" t="t"/>
              <a:pathLst>
                <a:path extrusionOk="0" h="2020" w="2098">
                  <a:moveTo>
                    <a:pt x="2082" y="364"/>
                  </a:moveTo>
                  <a:lnTo>
                    <a:pt x="2097" y="372"/>
                  </a:lnTo>
                  <a:cubicBezTo>
                    <a:pt x="2092" y="369"/>
                    <a:pt x="2087" y="366"/>
                    <a:pt x="2082" y="364"/>
                  </a:cubicBezTo>
                  <a:close/>
                  <a:moveTo>
                    <a:pt x="1318" y="1"/>
                  </a:moveTo>
                  <a:cubicBezTo>
                    <a:pt x="1195" y="1"/>
                    <a:pt x="1057" y="42"/>
                    <a:pt x="911" y="131"/>
                  </a:cubicBezTo>
                  <a:cubicBezTo>
                    <a:pt x="373" y="482"/>
                    <a:pt x="33" y="1064"/>
                    <a:pt x="0" y="1712"/>
                  </a:cubicBezTo>
                  <a:lnTo>
                    <a:pt x="527" y="2019"/>
                  </a:lnTo>
                  <a:cubicBezTo>
                    <a:pt x="571" y="1382"/>
                    <a:pt x="900" y="789"/>
                    <a:pt x="1449" y="438"/>
                  </a:cubicBezTo>
                  <a:cubicBezTo>
                    <a:pt x="1599" y="354"/>
                    <a:pt x="1740" y="312"/>
                    <a:pt x="1865" y="312"/>
                  </a:cubicBezTo>
                  <a:cubicBezTo>
                    <a:pt x="1945" y="312"/>
                    <a:pt x="2018" y="329"/>
                    <a:pt x="2082" y="364"/>
                  </a:cubicBezTo>
                  <a:lnTo>
                    <a:pt x="2082" y="364"/>
                  </a:lnTo>
                  <a:lnTo>
                    <a:pt x="1559" y="65"/>
                  </a:lnTo>
                  <a:cubicBezTo>
                    <a:pt x="1489" y="23"/>
                    <a:pt x="1408" y="1"/>
                    <a:pt x="1318" y="1"/>
                  </a:cubicBezTo>
                  <a:close/>
                </a:path>
              </a:pathLst>
            </a:custGeom>
            <a:solidFill>
              <a:srgbClr val="5B61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4"/>
            <p:cNvSpPr/>
            <p:nvPr/>
          </p:nvSpPr>
          <p:spPr>
            <a:xfrm>
              <a:off x="4642687" y="1668938"/>
              <a:ext cx="191924" cy="178851"/>
            </a:xfrm>
            <a:custGeom>
              <a:rect b="b" l="l" r="r" t="t"/>
              <a:pathLst>
                <a:path extrusionOk="0" h="1709" w="1834">
                  <a:moveTo>
                    <a:pt x="1322" y="0"/>
                  </a:moveTo>
                  <a:cubicBezTo>
                    <a:pt x="1198" y="0"/>
                    <a:pt x="1058" y="41"/>
                    <a:pt x="911" y="127"/>
                  </a:cubicBezTo>
                  <a:cubicBezTo>
                    <a:pt x="373" y="478"/>
                    <a:pt x="33" y="1060"/>
                    <a:pt x="0" y="1708"/>
                  </a:cubicBezTo>
                  <a:lnTo>
                    <a:pt x="110" y="1642"/>
                  </a:lnTo>
                  <a:cubicBezTo>
                    <a:pt x="143" y="1082"/>
                    <a:pt x="439" y="555"/>
                    <a:pt x="922" y="248"/>
                  </a:cubicBezTo>
                  <a:cubicBezTo>
                    <a:pt x="1049" y="175"/>
                    <a:pt x="1170" y="140"/>
                    <a:pt x="1277" y="140"/>
                  </a:cubicBezTo>
                  <a:cubicBezTo>
                    <a:pt x="1541" y="140"/>
                    <a:pt x="1724" y="350"/>
                    <a:pt x="1724" y="709"/>
                  </a:cubicBezTo>
                  <a:lnTo>
                    <a:pt x="1834" y="654"/>
                  </a:lnTo>
                  <a:cubicBezTo>
                    <a:pt x="1834" y="242"/>
                    <a:pt x="1624" y="0"/>
                    <a:pt x="1322" y="0"/>
                  </a:cubicBezTo>
                  <a:close/>
                </a:path>
              </a:pathLst>
            </a:custGeom>
            <a:solidFill>
              <a:srgbClr val="3333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4"/>
            <p:cNvSpPr/>
            <p:nvPr/>
          </p:nvSpPr>
          <p:spPr>
            <a:xfrm>
              <a:off x="4698988" y="1722730"/>
              <a:ext cx="48347" cy="40814"/>
            </a:xfrm>
            <a:custGeom>
              <a:rect b="b" l="l" r="r" t="t"/>
              <a:pathLst>
                <a:path extrusionOk="0" h="390" w="462">
                  <a:moveTo>
                    <a:pt x="328" y="0"/>
                  </a:moveTo>
                  <a:cubicBezTo>
                    <a:pt x="270" y="0"/>
                    <a:pt x="194" y="30"/>
                    <a:pt x="132" y="85"/>
                  </a:cubicBezTo>
                  <a:cubicBezTo>
                    <a:pt x="33" y="173"/>
                    <a:pt x="0" y="294"/>
                    <a:pt x="44" y="360"/>
                  </a:cubicBezTo>
                  <a:cubicBezTo>
                    <a:pt x="64" y="380"/>
                    <a:pt x="95" y="390"/>
                    <a:pt x="130" y="390"/>
                  </a:cubicBezTo>
                  <a:cubicBezTo>
                    <a:pt x="191" y="390"/>
                    <a:pt x="267" y="360"/>
                    <a:pt x="329" y="305"/>
                  </a:cubicBezTo>
                  <a:cubicBezTo>
                    <a:pt x="428" y="217"/>
                    <a:pt x="461" y="96"/>
                    <a:pt x="406" y="30"/>
                  </a:cubicBezTo>
                  <a:cubicBezTo>
                    <a:pt x="390" y="10"/>
                    <a:pt x="362" y="0"/>
                    <a:pt x="328" y="0"/>
                  </a:cubicBezTo>
                  <a:close/>
                </a:path>
              </a:pathLst>
            </a:custGeom>
            <a:solidFill>
              <a:srgbClr val="FFF0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4"/>
            <p:cNvSpPr/>
            <p:nvPr/>
          </p:nvSpPr>
          <p:spPr>
            <a:xfrm>
              <a:off x="4743225" y="1920525"/>
              <a:ext cx="80476" cy="89274"/>
            </a:xfrm>
            <a:custGeom>
              <a:rect b="b" l="l" r="r" t="t"/>
              <a:pathLst>
                <a:path extrusionOk="0" h="836" w="769">
                  <a:moveTo>
                    <a:pt x="0" y="1"/>
                  </a:moveTo>
                  <a:lnTo>
                    <a:pt x="0" y="1"/>
                  </a:lnTo>
                  <a:cubicBezTo>
                    <a:pt x="165" y="122"/>
                    <a:pt x="253" y="319"/>
                    <a:pt x="242" y="517"/>
                  </a:cubicBezTo>
                  <a:lnTo>
                    <a:pt x="769" y="835"/>
                  </a:lnTo>
                  <a:cubicBezTo>
                    <a:pt x="769" y="583"/>
                    <a:pt x="681" y="396"/>
                    <a:pt x="538" y="319"/>
                  </a:cubicBezTo>
                  <a:lnTo>
                    <a:pt x="0" y="1"/>
                  </a:lnTo>
                  <a:close/>
                </a:path>
              </a:pathLst>
            </a:custGeom>
            <a:solidFill>
              <a:srgbClr val="1A1A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
            <p:cNvSpPr/>
            <p:nvPr/>
          </p:nvSpPr>
          <p:spPr>
            <a:xfrm>
              <a:off x="4682872" y="1927953"/>
              <a:ext cx="89683" cy="31291"/>
            </a:xfrm>
            <a:custGeom>
              <a:rect b="b" l="l" r="r" t="t"/>
              <a:pathLst>
                <a:path extrusionOk="0" h="299" w="857">
                  <a:moveTo>
                    <a:pt x="309" y="0"/>
                  </a:moveTo>
                  <a:cubicBezTo>
                    <a:pt x="201" y="0"/>
                    <a:pt x="93" y="34"/>
                    <a:pt x="0" y="101"/>
                  </a:cubicBezTo>
                  <a:lnTo>
                    <a:pt x="341" y="298"/>
                  </a:lnTo>
                  <a:cubicBezTo>
                    <a:pt x="427" y="232"/>
                    <a:pt x="533" y="198"/>
                    <a:pt x="642" y="198"/>
                  </a:cubicBezTo>
                  <a:cubicBezTo>
                    <a:pt x="714" y="198"/>
                    <a:pt x="787" y="213"/>
                    <a:pt x="857" y="243"/>
                  </a:cubicBezTo>
                  <a:lnTo>
                    <a:pt x="516" y="46"/>
                  </a:lnTo>
                  <a:cubicBezTo>
                    <a:pt x="451" y="15"/>
                    <a:pt x="380" y="0"/>
                    <a:pt x="309" y="0"/>
                  </a:cubicBezTo>
                  <a:close/>
                </a:path>
              </a:pathLst>
            </a:custGeom>
            <a:solidFill>
              <a:srgbClr val="5B61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4"/>
            <p:cNvSpPr/>
            <p:nvPr/>
          </p:nvSpPr>
          <p:spPr>
            <a:xfrm>
              <a:off x="4604700" y="1938418"/>
              <a:ext cx="113856" cy="201247"/>
            </a:xfrm>
            <a:custGeom>
              <a:rect b="b" l="l" r="r" t="t"/>
              <a:pathLst>
                <a:path extrusionOk="0" h="1923" w="1088">
                  <a:moveTo>
                    <a:pt x="747" y="1"/>
                  </a:moveTo>
                  <a:cubicBezTo>
                    <a:pt x="319" y="275"/>
                    <a:pt x="45" y="747"/>
                    <a:pt x="23" y="1252"/>
                  </a:cubicBezTo>
                  <a:cubicBezTo>
                    <a:pt x="1" y="1439"/>
                    <a:pt x="78" y="1615"/>
                    <a:pt x="231" y="1724"/>
                  </a:cubicBezTo>
                  <a:lnTo>
                    <a:pt x="572" y="1922"/>
                  </a:lnTo>
                  <a:cubicBezTo>
                    <a:pt x="418" y="1812"/>
                    <a:pt x="341" y="1637"/>
                    <a:pt x="352" y="1450"/>
                  </a:cubicBezTo>
                  <a:cubicBezTo>
                    <a:pt x="385" y="945"/>
                    <a:pt x="649" y="473"/>
                    <a:pt x="1088" y="198"/>
                  </a:cubicBezTo>
                  <a:lnTo>
                    <a:pt x="747" y="1"/>
                  </a:lnTo>
                  <a:close/>
                </a:path>
              </a:pathLst>
            </a:custGeom>
            <a:solidFill>
              <a:srgbClr val="1A1A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4"/>
            <p:cNvSpPr/>
            <p:nvPr/>
          </p:nvSpPr>
          <p:spPr>
            <a:xfrm>
              <a:off x="4641536" y="1948465"/>
              <a:ext cx="152890" cy="195700"/>
            </a:xfrm>
            <a:custGeom>
              <a:rect b="b" l="l" r="r" t="t"/>
              <a:pathLst>
                <a:path extrusionOk="0" h="1870" w="1461">
                  <a:moveTo>
                    <a:pt x="1062" y="0"/>
                  </a:moveTo>
                  <a:cubicBezTo>
                    <a:pt x="1002" y="0"/>
                    <a:pt x="936" y="12"/>
                    <a:pt x="867" y="36"/>
                  </a:cubicBezTo>
                  <a:cubicBezTo>
                    <a:pt x="824" y="47"/>
                    <a:pt x="769" y="69"/>
                    <a:pt x="736" y="102"/>
                  </a:cubicBezTo>
                  <a:cubicBezTo>
                    <a:pt x="297" y="377"/>
                    <a:pt x="33" y="849"/>
                    <a:pt x="0" y="1354"/>
                  </a:cubicBezTo>
                  <a:cubicBezTo>
                    <a:pt x="8" y="1681"/>
                    <a:pt x="170" y="1870"/>
                    <a:pt x="409" y="1870"/>
                  </a:cubicBezTo>
                  <a:cubicBezTo>
                    <a:pt x="507" y="1870"/>
                    <a:pt x="618" y="1838"/>
                    <a:pt x="736" y="1771"/>
                  </a:cubicBezTo>
                  <a:cubicBezTo>
                    <a:pt x="835" y="1716"/>
                    <a:pt x="933" y="1639"/>
                    <a:pt x="1010" y="1552"/>
                  </a:cubicBezTo>
                  <a:cubicBezTo>
                    <a:pt x="1285" y="1266"/>
                    <a:pt x="1438" y="904"/>
                    <a:pt x="1460" y="508"/>
                  </a:cubicBezTo>
                  <a:cubicBezTo>
                    <a:pt x="1460" y="184"/>
                    <a:pt x="1300" y="0"/>
                    <a:pt x="1062" y="0"/>
                  </a:cubicBezTo>
                  <a:close/>
                </a:path>
              </a:pathLst>
            </a:custGeom>
            <a:solidFill>
              <a:srgbClr val="BECB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4"/>
            <p:cNvSpPr/>
            <p:nvPr/>
          </p:nvSpPr>
          <p:spPr>
            <a:xfrm>
              <a:off x="4731115" y="1948465"/>
              <a:ext cx="63312" cy="162421"/>
            </a:xfrm>
            <a:custGeom>
              <a:rect b="b" l="l" r="r" t="t"/>
              <a:pathLst>
                <a:path extrusionOk="0" h="1552" w="605">
                  <a:moveTo>
                    <a:pt x="206" y="0"/>
                  </a:moveTo>
                  <a:cubicBezTo>
                    <a:pt x="146" y="0"/>
                    <a:pt x="80" y="12"/>
                    <a:pt x="11" y="36"/>
                  </a:cubicBezTo>
                  <a:lnTo>
                    <a:pt x="0" y="47"/>
                  </a:lnTo>
                  <a:cubicBezTo>
                    <a:pt x="198" y="300"/>
                    <a:pt x="308" y="618"/>
                    <a:pt x="308" y="937"/>
                  </a:cubicBezTo>
                  <a:cubicBezTo>
                    <a:pt x="308" y="1145"/>
                    <a:pt x="253" y="1365"/>
                    <a:pt x="154" y="1552"/>
                  </a:cubicBezTo>
                  <a:cubicBezTo>
                    <a:pt x="429" y="1266"/>
                    <a:pt x="582" y="904"/>
                    <a:pt x="604" y="508"/>
                  </a:cubicBezTo>
                  <a:cubicBezTo>
                    <a:pt x="604" y="184"/>
                    <a:pt x="444" y="0"/>
                    <a:pt x="206" y="0"/>
                  </a:cubicBezTo>
                  <a:close/>
                </a:path>
              </a:pathLst>
            </a:custGeom>
            <a:solidFill>
              <a:srgbClr val="A9BA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4"/>
            <p:cNvSpPr/>
            <p:nvPr/>
          </p:nvSpPr>
          <p:spPr>
            <a:xfrm>
              <a:off x="4587538" y="1902209"/>
              <a:ext cx="219550" cy="210979"/>
            </a:xfrm>
            <a:custGeom>
              <a:rect b="b" l="l" r="r" t="t"/>
              <a:pathLst>
                <a:path extrusionOk="0" h="2016" w="2098">
                  <a:moveTo>
                    <a:pt x="2093" y="377"/>
                  </a:moveTo>
                  <a:lnTo>
                    <a:pt x="2097" y="380"/>
                  </a:lnTo>
                  <a:cubicBezTo>
                    <a:pt x="2096" y="379"/>
                    <a:pt x="2094" y="378"/>
                    <a:pt x="2093" y="377"/>
                  </a:cubicBezTo>
                  <a:close/>
                  <a:moveTo>
                    <a:pt x="1327" y="0"/>
                  </a:moveTo>
                  <a:cubicBezTo>
                    <a:pt x="1202" y="0"/>
                    <a:pt x="1061" y="43"/>
                    <a:pt x="911" y="127"/>
                  </a:cubicBezTo>
                  <a:cubicBezTo>
                    <a:pt x="373" y="478"/>
                    <a:pt x="33" y="1060"/>
                    <a:pt x="0" y="1708"/>
                  </a:cubicBezTo>
                  <a:lnTo>
                    <a:pt x="527" y="2016"/>
                  </a:lnTo>
                  <a:cubicBezTo>
                    <a:pt x="560" y="1379"/>
                    <a:pt x="900" y="786"/>
                    <a:pt x="1449" y="434"/>
                  </a:cubicBezTo>
                  <a:cubicBezTo>
                    <a:pt x="1593" y="353"/>
                    <a:pt x="1729" y="315"/>
                    <a:pt x="1851" y="315"/>
                  </a:cubicBezTo>
                  <a:cubicBezTo>
                    <a:pt x="1941" y="315"/>
                    <a:pt x="2023" y="336"/>
                    <a:pt x="2093" y="377"/>
                  </a:cubicBezTo>
                  <a:lnTo>
                    <a:pt x="2093" y="377"/>
                  </a:lnTo>
                  <a:lnTo>
                    <a:pt x="1559" y="61"/>
                  </a:lnTo>
                  <a:cubicBezTo>
                    <a:pt x="1492" y="21"/>
                    <a:pt x="1413" y="0"/>
                    <a:pt x="1327" y="0"/>
                  </a:cubicBezTo>
                  <a:close/>
                </a:path>
              </a:pathLst>
            </a:custGeom>
            <a:solidFill>
              <a:srgbClr val="5B61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4"/>
            <p:cNvSpPr/>
            <p:nvPr/>
          </p:nvSpPr>
          <p:spPr>
            <a:xfrm>
              <a:off x="4642687" y="1934860"/>
              <a:ext cx="191924" cy="178328"/>
            </a:xfrm>
            <a:custGeom>
              <a:rect b="b" l="l" r="r" t="t"/>
              <a:pathLst>
                <a:path extrusionOk="0" h="1704" w="1834">
                  <a:moveTo>
                    <a:pt x="1321" y="0"/>
                  </a:moveTo>
                  <a:cubicBezTo>
                    <a:pt x="1197" y="0"/>
                    <a:pt x="1058" y="40"/>
                    <a:pt x="911" y="122"/>
                  </a:cubicBezTo>
                  <a:cubicBezTo>
                    <a:pt x="373" y="474"/>
                    <a:pt x="33" y="1067"/>
                    <a:pt x="0" y="1704"/>
                  </a:cubicBezTo>
                  <a:lnTo>
                    <a:pt x="110" y="1649"/>
                  </a:lnTo>
                  <a:cubicBezTo>
                    <a:pt x="143" y="1078"/>
                    <a:pt x="439" y="562"/>
                    <a:pt x="922" y="254"/>
                  </a:cubicBezTo>
                  <a:cubicBezTo>
                    <a:pt x="1052" y="177"/>
                    <a:pt x="1174" y="140"/>
                    <a:pt x="1283" y="140"/>
                  </a:cubicBezTo>
                  <a:cubicBezTo>
                    <a:pt x="1543" y="140"/>
                    <a:pt x="1724" y="351"/>
                    <a:pt x="1724" y="715"/>
                  </a:cubicBezTo>
                  <a:lnTo>
                    <a:pt x="1834" y="649"/>
                  </a:lnTo>
                  <a:cubicBezTo>
                    <a:pt x="1834" y="236"/>
                    <a:pt x="1623" y="0"/>
                    <a:pt x="1321" y="0"/>
                  </a:cubicBezTo>
                  <a:close/>
                </a:path>
              </a:pathLst>
            </a:custGeom>
            <a:solidFill>
              <a:srgbClr val="3333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
            <p:cNvSpPr/>
            <p:nvPr/>
          </p:nvSpPr>
          <p:spPr>
            <a:xfrm>
              <a:off x="4698988" y="1988442"/>
              <a:ext cx="48347" cy="40501"/>
            </a:xfrm>
            <a:custGeom>
              <a:rect b="b" l="l" r="r" t="t"/>
              <a:pathLst>
                <a:path extrusionOk="0" h="387" w="462">
                  <a:moveTo>
                    <a:pt x="321" y="0"/>
                  </a:moveTo>
                  <a:cubicBezTo>
                    <a:pt x="264" y="0"/>
                    <a:pt x="192" y="29"/>
                    <a:pt x="132" y="83"/>
                  </a:cubicBezTo>
                  <a:cubicBezTo>
                    <a:pt x="33" y="170"/>
                    <a:pt x="0" y="291"/>
                    <a:pt x="44" y="357"/>
                  </a:cubicBezTo>
                  <a:cubicBezTo>
                    <a:pt x="64" y="377"/>
                    <a:pt x="95" y="387"/>
                    <a:pt x="130" y="387"/>
                  </a:cubicBezTo>
                  <a:cubicBezTo>
                    <a:pt x="191" y="387"/>
                    <a:pt x="267" y="358"/>
                    <a:pt x="329" y="302"/>
                  </a:cubicBezTo>
                  <a:cubicBezTo>
                    <a:pt x="428" y="214"/>
                    <a:pt x="461" y="94"/>
                    <a:pt x="406" y="39"/>
                  </a:cubicBezTo>
                  <a:cubicBezTo>
                    <a:pt x="389" y="13"/>
                    <a:pt x="358" y="0"/>
                    <a:pt x="321" y="0"/>
                  </a:cubicBezTo>
                  <a:close/>
                </a:path>
              </a:pathLst>
            </a:custGeom>
            <a:solidFill>
              <a:srgbClr val="CED8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4"/>
            <p:cNvSpPr/>
            <p:nvPr/>
          </p:nvSpPr>
          <p:spPr>
            <a:xfrm>
              <a:off x="4574876" y="1566169"/>
              <a:ext cx="218399" cy="132176"/>
            </a:xfrm>
            <a:custGeom>
              <a:rect b="b" l="l" r="r" t="t"/>
              <a:pathLst>
                <a:path extrusionOk="0" h="1263" w="2087">
                  <a:moveTo>
                    <a:pt x="2086" y="0"/>
                  </a:moveTo>
                  <a:lnTo>
                    <a:pt x="0" y="1208"/>
                  </a:lnTo>
                  <a:lnTo>
                    <a:pt x="0" y="1263"/>
                  </a:lnTo>
                  <a:lnTo>
                    <a:pt x="2086" y="55"/>
                  </a:lnTo>
                  <a:lnTo>
                    <a:pt x="2086" y="0"/>
                  </a:lnTo>
                  <a:close/>
                </a:path>
              </a:pathLst>
            </a:custGeom>
            <a:solidFill>
              <a:srgbClr val="1A1A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
            <p:cNvSpPr/>
            <p:nvPr/>
          </p:nvSpPr>
          <p:spPr>
            <a:xfrm>
              <a:off x="4355430" y="1566169"/>
              <a:ext cx="219550" cy="132176"/>
            </a:xfrm>
            <a:custGeom>
              <a:rect b="b" l="l" r="r" t="t"/>
              <a:pathLst>
                <a:path extrusionOk="0" h="1263" w="2098">
                  <a:moveTo>
                    <a:pt x="0" y="0"/>
                  </a:moveTo>
                  <a:lnTo>
                    <a:pt x="0" y="55"/>
                  </a:lnTo>
                  <a:lnTo>
                    <a:pt x="2097" y="1263"/>
                  </a:lnTo>
                  <a:lnTo>
                    <a:pt x="2097" y="1208"/>
                  </a:lnTo>
                  <a:lnTo>
                    <a:pt x="0" y="0"/>
                  </a:lnTo>
                  <a:close/>
                </a:path>
              </a:pathLst>
            </a:custGeom>
            <a:solidFill>
              <a:srgbClr val="13131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4"/>
            <p:cNvSpPr/>
            <p:nvPr/>
          </p:nvSpPr>
          <p:spPr>
            <a:xfrm>
              <a:off x="4574876" y="1836173"/>
              <a:ext cx="218399" cy="132281"/>
            </a:xfrm>
            <a:custGeom>
              <a:rect b="b" l="l" r="r" t="t"/>
              <a:pathLst>
                <a:path extrusionOk="0" h="1264" w="2087">
                  <a:moveTo>
                    <a:pt x="2086" y="0"/>
                  </a:moveTo>
                  <a:lnTo>
                    <a:pt x="0" y="1208"/>
                  </a:lnTo>
                  <a:lnTo>
                    <a:pt x="0" y="1263"/>
                  </a:lnTo>
                  <a:lnTo>
                    <a:pt x="2086" y="55"/>
                  </a:lnTo>
                  <a:lnTo>
                    <a:pt x="2086" y="0"/>
                  </a:lnTo>
                  <a:close/>
                </a:path>
              </a:pathLst>
            </a:custGeom>
            <a:solidFill>
              <a:srgbClr val="1A1A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4"/>
            <p:cNvSpPr/>
            <p:nvPr/>
          </p:nvSpPr>
          <p:spPr>
            <a:xfrm>
              <a:off x="4355430" y="1836173"/>
              <a:ext cx="219550" cy="132281"/>
            </a:xfrm>
            <a:custGeom>
              <a:rect b="b" l="l" r="r" t="t"/>
              <a:pathLst>
                <a:path extrusionOk="0" h="1264" w="2098">
                  <a:moveTo>
                    <a:pt x="0" y="0"/>
                  </a:moveTo>
                  <a:lnTo>
                    <a:pt x="0" y="55"/>
                  </a:lnTo>
                  <a:lnTo>
                    <a:pt x="2097" y="1263"/>
                  </a:lnTo>
                  <a:lnTo>
                    <a:pt x="2097" y="1208"/>
                  </a:lnTo>
                  <a:lnTo>
                    <a:pt x="0" y="0"/>
                  </a:lnTo>
                  <a:close/>
                </a:path>
              </a:pathLst>
            </a:custGeom>
            <a:solidFill>
              <a:srgbClr val="13131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
            <p:cNvSpPr/>
            <p:nvPr/>
          </p:nvSpPr>
          <p:spPr>
            <a:xfrm>
              <a:off x="4318005" y="1388476"/>
              <a:ext cx="82875" cy="89274"/>
            </a:xfrm>
            <a:custGeom>
              <a:rect b="b" l="l" r="r" t="t"/>
              <a:pathLst>
                <a:path extrusionOk="0" h="824" w="792">
                  <a:moveTo>
                    <a:pt x="791" y="0"/>
                  </a:moveTo>
                  <a:lnTo>
                    <a:pt x="791" y="0"/>
                  </a:lnTo>
                  <a:cubicBezTo>
                    <a:pt x="785" y="4"/>
                    <a:pt x="778" y="7"/>
                    <a:pt x="772" y="11"/>
                  </a:cubicBezTo>
                  <a:lnTo>
                    <a:pt x="772" y="11"/>
                  </a:lnTo>
                  <a:lnTo>
                    <a:pt x="791" y="0"/>
                  </a:lnTo>
                  <a:close/>
                  <a:moveTo>
                    <a:pt x="772" y="11"/>
                  </a:moveTo>
                  <a:lnTo>
                    <a:pt x="264" y="308"/>
                  </a:lnTo>
                  <a:cubicBezTo>
                    <a:pt x="89" y="428"/>
                    <a:pt x="1" y="626"/>
                    <a:pt x="23" y="824"/>
                  </a:cubicBezTo>
                  <a:lnTo>
                    <a:pt x="561" y="516"/>
                  </a:lnTo>
                  <a:cubicBezTo>
                    <a:pt x="561" y="275"/>
                    <a:pt x="641" y="94"/>
                    <a:pt x="772" y="11"/>
                  </a:cubicBezTo>
                  <a:close/>
                </a:path>
              </a:pathLst>
            </a:custGeom>
            <a:solidFill>
              <a:srgbClr val="0D0D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
            <p:cNvSpPr/>
            <p:nvPr/>
          </p:nvSpPr>
          <p:spPr>
            <a:xfrm>
              <a:off x="4372592" y="1395900"/>
              <a:ext cx="89788" cy="31291"/>
            </a:xfrm>
            <a:custGeom>
              <a:rect b="b" l="l" r="r" t="t"/>
              <a:pathLst>
                <a:path extrusionOk="0" h="299" w="858">
                  <a:moveTo>
                    <a:pt x="546" y="1"/>
                  </a:moveTo>
                  <a:cubicBezTo>
                    <a:pt x="473" y="1"/>
                    <a:pt x="400" y="15"/>
                    <a:pt x="330" y="46"/>
                  </a:cubicBezTo>
                  <a:lnTo>
                    <a:pt x="1" y="244"/>
                  </a:lnTo>
                  <a:cubicBezTo>
                    <a:pt x="66" y="213"/>
                    <a:pt x="137" y="198"/>
                    <a:pt x="208" y="198"/>
                  </a:cubicBezTo>
                  <a:cubicBezTo>
                    <a:pt x="316" y="198"/>
                    <a:pt x="424" y="232"/>
                    <a:pt x="517" y="299"/>
                  </a:cubicBezTo>
                  <a:lnTo>
                    <a:pt x="857" y="101"/>
                  </a:lnTo>
                  <a:cubicBezTo>
                    <a:pt x="765" y="35"/>
                    <a:pt x="656" y="1"/>
                    <a:pt x="546" y="1"/>
                  </a:cubicBezTo>
                  <a:close/>
                </a:path>
              </a:pathLst>
            </a:custGeom>
            <a:solidFill>
              <a:srgbClr val="5B61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4"/>
            <p:cNvSpPr/>
            <p:nvPr/>
          </p:nvSpPr>
          <p:spPr>
            <a:xfrm>
              <a:off x="4426590" y="1406365"/>
              <a:ext cx="113856" cy="201247"/>
            </a:xfrm>
            <a:custGeom>
              <a:rect b="b" l="l" r="r" t="t"/>
              <a:pathLst>
                <a:path extrusionOk="0" h="1923" w="1088">
                  <a:moveTo>
                    <a:pt x="341" y="1"/>
                  </a:moveTo>
                  <a:lnTo>
                    <a:pt x="1" y="199"/>
                  </a:lnTo>
                  <a:cubicBezTo>
                    <a:pt x="429" y="473"/>
                    <a:pt x="704" y="945"/>
                    <a:pt x="726" y="1461"/>
                  </a:cubicBezTo>
                  <a:cubicBezTo>
                    <a:pt x="747" y="1637"/>
                    <a:pt x="660" y="1813"/>
                    <a:pt x="517" y="1922"/>
                  </a:cubicBezTo>
                  <a:lnTo>
                    <a:pt x="846" y="1725"/>
                  </a:lnTo>
                  <a:cubicBezTo>
                    <a:pt x="1000" y="1615"/>
                    <a:pt x="1088" y="1439"/>
                    <a:pt x="1066" y="1264"/>
                  </a:cubicBezTo>
                  <a:cubicBezTo>
                    <a:pt x="1033" y="748"/>
                    <a:pt x="769" y="275"/>
                    <a:pt x="341" y="1"/>
                  </a:cubicBezTo>
                  <a:close/>
                </a:path>
              </a:pathLst>
            </a:custGeom>
            <a:solidFill>
              <a:srgbClr val="1818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4"/>
            <p:cNvSpPr/>
            <p:nvPr/>
          </p:nvSpPr>
          <p:spPr>
            <a:xfrm>
              <a:off x="4349674" y="1416412"/>
              <a:ext cx="152890" cy="196537"/>
            </a:xfrm>
            <a:custGeom>
              <a:rect b="b" l="l" r="r" t="t"/>
              <a:pathLst>
                <a:path extrusionOk="0" h="1878" w="1461">
                  <a:moveTo>
                    <a:pt x="409" y="0"/>
                  </a:moveTo>
                  <a:cubicBezTo>
                    <a:pt x="168" y="0"/>
                    <a:pt x="0" y="187"/>
                    <a:pt x="0" y="520"/>
                  </a:cubicBezTo>
                  <a:cubicBezTo>
                    <a:pt x="22" y="904"/>
                    <a:pt x="187" y="1277"/>
                    <a:pt x="450" y="1552"/>
                  </a:cubicBezTo>
                  <a:cubicBezTo>
                    <a:pt x="538" y="1640"/>
                    <a:pt x="626" y="1717"/>
                    <a:pt x="736" y="1771"/>
                  </a:cubicBezTo>
                  <a:cubicBezTo>
                    <a:pt x="853" y="1843"/>
                    <a:pt x="965" y="1877"/>
                    <a:pt x="1063" y="1877"/>
                  </a:cubicBezTo>
                  <a:cubicBezTo>
                    <a:pt x="1298" y="1877"/>
                    <a:pt x="1461" y="1686"/>
                    <a:pt x="1461" y="1354"/>
                  </a:cubicBezTo>
                  <a:cubicBezTo>
                    <a:pt x="1439" y="849"/>
                    <a:pt x="1164" y="377"/>
                    <a:pt x="736" y="103"/>
                  </a:cubicBezTo>
                  <a:cubicBezTo>
                    <a:pt x="692" y="81"/>
                    <a:pt x="648" y="59"/>
                    <a:pt x="604" y="37"/>
                  </a:cubicBezTo>
                  <a:cubicBezTo>
                    <a:pt x="535" y="12"/>
                    <a:pt x="470" y="0"/>
                    <a:pt x="409" y="0"/>
                  </a:cubicBezTo>
                  <a:close/>
                </a:path>
              </a:pathLst>
            </a:custGeom>
            <a:solidFill>
              <a:srgbClr val="E873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4"/>
            <p:cNvSpPr/>
            <p:nvPr/>
          </p:nvSpPr>
          <p:spPr>
            <a:xfrm>
              <a:off x="4349674" y="1416412"/>
              <a:ext cx="64463" cy="162421"/>
            </a:xfrm>
            <a:custGeom>
              <a:rect b="b" l="l" r="r" t="t"/>
              <a:pathLst>
                <a:path extrusionOk="0" h="1552" w="616">
                  <a:moveTo>
                    <a:pt x="409" y="0"/>
                  </a:moveTo>
                  <a:cubicBezTo>
                    <a:pt x="168" y="0"/>
                    <a:pt x="0" y="187"/>
                    <a:pt x="0" y="520"/>
                  </a:cubicBezTo>
                  <a:cubicBezTo>
                    <a:pt x="22" y="904"/>
                    <a:pt x="187" y="1277"/>
                    <a:pt x="450" y="1552"/>
                  </a:cubicBezTo>
                  <a:cubicBezTo>
                    <a:pt x="352" y="1365"/>
                    <a:pt x="308" y="1157"/>
                    <a:pt x="308" y="937"/>
                  </a:cubicBezTo>
                  <a:cubicBezTo>
                    <a:pt x="297" y="619"/>
                    <a:pt x="406" y="300"/>
                    <a:pt x="615" y="59"/>
                  </a:cubicBezTo>
                  <a:lnTo>
                    <a:pt x="604" y="37"/>
                  </a:lnTo>
                  <a:cubicBezTo>
                    <a:pt x="535" y="12"/>
                    <a:pt x="470" y="0"/>
                    <a:pt x="409" y="0"/>
                  </a:cubicBezTo>
                  <a:close/>
                </a:path>
              </a:pathLst>
            </a:custGeom>
            <a:solidFill>
              <a:srgbClr val="E663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4"/>
            <p:cNvSpPr/>
            <p:nvPr/>
          </p:nvSpPr>
          <p:spPr>
            <a:xfrm>
              <a:off x="4338163" y="1370888"/>
              <a:ext cx="219550" cy="211398"/>
            </a:xfrm>
            <a:custGeom>
              <a:rect b="b" l="l" r="r" t="t"/>
              <a:pathLst>
                <a:path extrusionOk="0" h="2020" w="2098">
                  <a:moveTo>
                    <a:pt x="10" y="367"/>
                  </a:moveTo>
                  <a:cubicBezTo>
                    <a:pt x="7" y="369"/>
                    <a:pt x="3" y="371"/>
                    <a:pt x="0" y="373"/>
                  </a:cubicBezTo>
                  <a:lnTo>
                    <a:pt x="10" y="367"/>
                  </a:lnTo>
                  <a:close/>
                  <a:moveTo>
                    <a:pt x="783" y="1"/>
                  </a:moveTo>
                  <a:cubicBezTo>
                    <a:pt x="689" y="1"/>
                    <a:pt x="603" y="23"/>
                    <a:pt x="527" y="65"/>
                  </a:cubicBezTo>
                  <a:lnTo>
                    <a:pt x="10" y="367"/>
                  </a:lnTo>
                  <a:lnTo>
                    <a:pt x="10" y="367"/>
                  </a:lnTo>
                  <a:cubicBezTo>
                    <a:pt x="77" y="329"/>
                    <a:pt x="155" y="309"/>
                    <a:pt x="242" y="309"/>
                  </a:cubicBezTo>
                  <a:cubicBezTo>
                    <a:pt x="364" y="309"/>
                    <a:pt x="503" y="350"/>
                    <a:pt x="648" y="439"/>
                  </a:cubicBezTo>
                  <a:cubicBezTo>
                    <a:pt x="1186" y="790"/>
                    <a:pt x="1527" y="1372"/>
                    <a:pt x="1560" y="2020"/>
                  </a:cubicBezTo>
                  <a:lnTo>
                    <a:pt x="2098" y="1701"/>
                  </a:lnTo>
                  <a:cubicBezTo>
                    <a:pt x="2065" y="1065"/>
                    <a:pt x="1724" y="472"/>
                    <a:pt x="1186" y="120"/>
                  </a:cubicBezTo>
                  <a:cubicBezTo>
                    <a:pt x="1043" y="39"/>
                    <a:pt x="906" y="1"/>
                    <a:pt x="783" y="1"/>
                  </a:cubicBezTo>
                  <a:close/>
                </a:path>
              </a:pathLst>
            </a:custGeom>
            <a:solidFill>
              <a:srgbClr val="5B61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4"/>
            <p:cNvSpPr/>
            <p:nvPr/>
          </p:nvSpPr>
          <p:spPr>
            <a:xfrm>
              <a:off x="4309385" y="1403225"/>
              <a:ext cx="192028" cy="179060"/>
            </a:xfrm>
            <a:custGeom>
              <a:rect b="b" l="l" r="r" t="t"/>
              <a:pathLst>
                <a:path extrusionOk="0" h="1711" w="1835">
                  <a:moveTo>
                    <a:pt x="507" y="0"/>
                  </a:moveTo>
                  <a:cubicBezTo>
                    <a:pt x="208" y="0"/>
                    <a:pt x="1" y="236"/>
                    <a:pt x="1" y="646"/>
                  </a:cubicBezTo>
                  <a:lnTo>
                    <a:pt x="111" y="712"/>
                  </a:lnTo>
                  <a:cubicBezTo>
                    <a:pt x="111" y="347"/>
                    <a:pt x="291" y="136"/>
                    <a:pt x="556" y="136"/>
                  </a:cubicBezTo>
                  <a:cubicBezTo>
                    <a:pt x="666" y="136"/>
                    <a:pt x="791" y="173"/>
                    <a:pt x="923" y="251"/>
                  </a:cubicBezTo>
                  <a:cubicBezTo>
                    <a:pt x="1395" y="558"/>
                    <a:pt x="1703" y="1074"/>
                    <a:pt x="1725" y="1645"/>
                  </a:cubicBezTo>
                  <a:lnTo>
                    <a:pt x="1835" y="1711"/>
                  </a:lnTo>
                  <a:cubicBezTo>
                    <a:pt x="1802" y="1063"/>
                    <a:pt x="1461" y="481"/>
                    <a:pt x="923" y="130"/>
                  </a:cubicBezTo>
                  <a:cubicBezTo>
                    <a:pt x="774" y="42"/>
                    <a:pt x="632" y="0"/>
                    <a:pt x="507" y="0"/>
                  </a:cubicBezTo>
                  <a:close/>
                </a:path>
              </a:pathLst>
            </a:custGeom>
            <a:solidFill>
              <a:srgbClr val="1A1A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4"/>
            <p:cNvSpPr/>
            <p:nvPr/>
          </p:nvSpPr>
          <p:spPr>
            <a:xfrm>
              <a:off x="4396766" y="1457331"/>
              <a:ext cx="49498" cy="40501"/>
            </a:xfrm>
            <a:custGeom>
              <a:rect b="b" l="l" r="r" t="t"/>
              <a:pathLst>
                <a:path extrusionOk="0" h="387" w="473">
                  <a:moveTo>
                    <a:pt x="138" y="0"/>
                  </a:moveTo>
                  <a:cubicBezTo>
                    <a:pt x="104" y="0"/>
                    <a:pt x="75" y="10"/>
                    <a:pt x="55" y="30"/>
                  </a:cubicBezTo>
                  <a:cubicBezTo>
                    <a:pt x="0" y="96"/>
                    <a:pt x="44" y="217"/>
                    <a:pt x="143" y="304"/>
                  </a:cubicBezTo>
                  <a:cubicBezTo>
                    <a:pt x="203" y="358"/>
                    <a:pt x="271" y="387"/>
                    <a:pt x="327" y="387"/>
                  </a:cubicBezTo>
                  <a:cubicBezTo>
                    <a:pt x="364" y="387"/>
                    <a:pt x="396" y="374"/>
                    <a:pt x="418" y="348"/>
                  </a:cubicBezTo>
                  <a:cubicBezTo>
                    <a:pt x="472" y="293"/>
                    <a:pt x="429" y="173"/>
                    <a:pt x="330" y="85"/>
                  </a:cubicBezTo>
                  <a:cubicBezTo>
                    <a:pt x="267" y="29"/>
                    <a:pt x="196" y="0"/>
                    <a:pt x="138" y="0"/>
                  </a:cubicBezTo>
                  <a:close/>
                </a:path>
              </a:pathLst>
            </a:custGeom>
            <a:solidFill>
              <a:srgbClr val="EF9B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4"/>
            <p:cNvSpPr/>
            <p:nvPr/>
          </p:nvSpPr>
          <p:spPr>
            <a:xfrm>
              <a:off x="4320300" y="1653919"/>
              <a:ext cx="80575" cy="89274"/>
            </a:xfrm>
            <a:custGeom>
              <a:rect b="b" l="l" r="r" t="t"/>
              <a:pathLst>
                <a:path extrusionOk="0" h="824" w="770">
                  <a:moveTo>
                    <a:pt x="769" y="1"/>
                  </a:moveTo>
                  <a:lnTo>
                    <a:pt x="242" y="308"/>
                  </a:lnTo>
                  <a:cubicBezTo>
                    <a:pt x="89" y="396"/>
                    <a:pt x="1" y="571"/>
                    <a:pt x="1" y="824"/>
                  </a:cubicBezTo>
                  <a:lnTo>
                    <a:pt x="539" y="517"/>
                  </a:lnTo>
                  <a:cubicBezTo>
                    <a:pt x="539" y="264"/>
                    <a:pt x="627" y="88"/>
                    <a:pt x="769" y="1"/>
                  </a:cubicBezTo>
                  <a:close/>
                </a:path>
              </a:pathLst>
            </a:custGeom>
            <a:solidFill>
              <a:srgbClr val="0D0D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4"/>
            <p:cNvSpPr/>
            <p:nvPr/>
          </p:nvSpPr>
          <p:spPr>
            <a:xfrm>
              <a:off x="4372592" y="1661613"/>
              <a:ext cx="89788" cy="30977"/>
            </a:xfrm>
            <a:custGeom>
              <a:rect b="b" l="l" r="r" t="t"/>
              <a:pathLst>
                <a:path extrusionOk="0" h="296" w="858">
                  <a:moveTo>
                    <a:pt x="557" y="0"/>
                  </a:moveTo>
                  <a:cubicBezTo>
                    <a:pt x="481" y="0"/>
                    <a:pt x="404" y="18"/>
                    <a:pt x="330" y="54"/>
                  </a:cubicBezTo>
                  <a:lnTo>
                    <a:pt x="1" y="252"/>
                  </a:lnTo>
                  <a:cubicBezTo>
                    <a:pt x="70" y="215"/>
                    <a:pt x="144" y="198"/>
                    <a:pt x="219" y="198"/>
                  </a:cubicBezTo>
                  <a:cubicBezTo>
                    <a:pt x="323" y="198"/>
                    <a:pt x="427" y="232"/>
                    <a:pt x="517" y="296"/>
                  </a:cubicBezTo>
                  <a:lnTo>
                    <a:pt x="857" y="98"/>
                  </a:lnTo>
                  <a:cubicBezTo>
                    <a:pt x="768" y="34"/>
                    <a:pt x="663" y="0"/>
                    <a:pt x="557" y="0"/>
                  </a:cubicBezTo>
                  <a:close/>
                </a:path>
              </a:pathLst>
            </a:custGeom>
            <a:solidFill>
              <a:srgbClr val="5B61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
            <p:cNvSpPr/>
            <p:nvPr/>
          </p:nvSpPr>
          <p:spPr>
            <a:xfrm>
              <a:off x="4426590" y="1671868"/>
              <a:ext cx="113856" cy="201142"/>
            </a:xfrm>
            <a:custGeom>
              <a:rect b="b" l="l" r="r" t="t"/>
              <a:pathLst>
                <a:path extrusionOk="0" h="1922" w="1088">
                  <a:moveTo>
                    <a:pt x="341" y="0"/>
                  </a:moveTo>
                  <a:lnTo>
                    <a:pt x="1" y="198"/>
                  </a:lnTo>
                  <a:cubicBezTo>
                    <a:pt x="429" y="483"/>
                    <a:pt x="704" y="945"/>
                    <a:pt x="726" y="1461"/>
                  </a:cubicBezTo>
                  <a:cubicBezTo>
                    <a:pt x="747" y="1636"/>
                    <a:pt x="660" y="1823"/>
                    <a:pt x="517" y="1922"/>
                  </a:cubicBezTo>
                  <a:lnTo>
                    <a:pt x="846" y="1724"/>
                  </a:lnTo>
                  <a:cubicBezTo>
                    <a:pt x="1000" y="1625"/>
                    <a:pt x="1088" y="1450"/>
                    <a:pt x="1066" y="1263"/>
                  </a:cubicBezTo>
                  <a:cubicBezTo>
                    <a:pt x="1033" y="747"/>
                    <a:pt x="769" y="286"/>
                    <a:pt x="341" y="0"/>
                  </a:cubicBezTo>
                  <a:close/>
                </a:path>
              </a:pathLst>
            </a:custGeom>
            <a:solidFill>
              <a:srgbClr val="1818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
            <p:cNvSpPr/>
            <p:nvPr/>
          </p:nvSpPr>
          <p:spPr>
            <a:xfrm>
              <a:off x="4349674" y="1681915"/>
              <a:ext cx="152890" cy="196851"/>
            </a:xfrm>
            <a:custGeom>
              <a:rect b="b" l="l" r="r" t="t"/>
              <a:pathLst>
                <a:path extrusionOk="0" h="1881" w="1461">
                  <a:moveTo>
                    <a:pt x="414" y="1"/>
                  </a:moveTo>
                  <a:cubicBezTo>
                    <a:pt x="170" y="1"/>
                    <a:pt x="0" y="193"/>
                    <a:pt x="0" y="519"/>
                  </a:cubicBezTo>
                  <a:cubicBezTo>
                    <a:pt x="22" y="914"/>
                    <a:pt x="187" y="1277"/>
                    <a:pt x="450" y="1562"/>
                  </a:cubicBezTo>
                  <a:cubicBezTo>
                    <a:pt x="538" y="1639"/>
                    <a:pt x="626" y="1716"/>
                    <a:pt x="736" y="1782"/>
                  </a:cubicBezTo>
                  <a:cubicBezTo>
                    <a:pt x="851" y="1849"/>
                    <a:pt x="960" y="1881"/>
                    <a:pt x="1057" y="1881"/>
                  </a:cubicBezTo>
                  <a:cubicBezTo>
                    <a:pt x="1295" y="1881"/>
                    <a:pt x="1461" y="1692"/>
                    <a:pt x="1461" y="1365"/>
                  </a:cubicBezTo>
                  <a:cubicBezTo>
                    <a:pt x="1439" y="849"/>
                    <a:pt x="1164" y="387"/>
                    <a:pt x="736" y="102"/>
                  </a:cubicBezTo>
                  <a:cubicBezTo>
                    <a:pt x="692" y="80"/>
                    <a:pt x="648" y="58"/>
                    <a:pt x="604" y="36"/>
                  </a:cubicBezTo>
                  <a:cubicBezTo>
                    <a:pt x="537" y="12"/>
                    <a:pt x="473" y="1"/>
                    <a:pt x="414" y="1"/>
                  </a:cubicBezTo>
                  <a:close/>
                </a:path>
              </a:pathLst>
            </a:custGeom>
            <a:solidFill>
              <a:srgbClr val="FFE6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
            <p:cNvSpPr/>
            <p:nvPr/>
          </p:nvSpPr>
          <p:spPr>
            <a:xfrm>
              <a:off x="4349674" y="1681915"/>
              <a:ext cx="64463" cy="163572"/>
            </a:xfrm>
            <a:custGeom>
              <a:rect b="b" l="l" r="r" t="t"/>
              <a:pathLst>
                <a:path extrusionOk="0" h="1563" w="616">
                  <a:moveTo>
                    <a:pt x="414" y="1"/>
                  </a:moveTo>
                  <a:cubicBezTo>
                    <a:pt x="170" y="1"/>
                    <a:pt x="0" y="193"/>
                    <a:pt x="0" y="519"/>
                  </a:cubicBezTo>
                  <a:cubicBezTo>
                    <a:pt x="22" y="914"/>
                    <a:pt x="187" y="1277"/>
                    <a:pt x="450" y="1562"/>
                  </a:cubicBezTo>
                  <a:cubicBezTo>
                    <a:pt x="352" y="1365"/>
                    <a:pt x="308" y="1156"/>
                    <a:pt x="308" y="936"/>
                  </a:cubicBezTo>
                  <a:cubicBezTo>
                    <a:pt x="297" y="618"/>
                    <a:pt x="406" y="311"/>
                    <a:pt x="615" y="58"/>
                  </a:cubicBezTo>
                  <a:lnTo>
                    <a:pt x="604" y="36"/>
                  </a:lnTo>
                  <a:cubicBezTo>
                    <a:pt x="537" y="12"/>
                    <a:pt x="473" y="1"/>
                    <a:pt x="414" y="1"/>
                  </a:cubicBezTo>
                  <a:close/>
                </a:path>
              </a:pathLst>
            </a:custGeom>
            <a:solidFill>
              <a:srgbClr val="FFD6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4"/>
            <p:cNvSpPr/>
            <p:nvPr/>
          </p:nvSpPr>
          <p:spPr>
            <a:xfrm>
              <a:off x="4337575" y="1636975"/>
              <a:ext cx="219550" cy="210999"/>
            </a:xfrm>
            <a:custGeom>
              <a:rect b="b" l="l" r="r" t="t"/>
              <a:pathLst>
                <a:path extrusionOk="0" h="2020" w="2098">
                  <a:moveTo>
                    <a:pt x="9" y="367"/>
                  </a:moveTo>
                  <a:lnTo>
                    <a:pt x="9" y="367"/>
                  </a:lnTo>
                  <a:cubicBezTo>
                    <a:pt x="6" y="369"/>
                    <a:pt x="3" y="370"/>
                    <a:pt x="0" y="372"/>
                  </a:cubicBezTo>
                  <a:lnTo>
                    <a:pt x="9" y="367"/>
                  </a:lnTo>
                  <a:close/>
                  <a:moveTo>
                    <a:pt x="777" y="1"/>
                  </a:moveTo>
                  <a:cubicBezTo>
                    <a:pt x="686" y="1"/>
                    <a:pt x="602" y="23"/>
                    <a:pt x="527" y="65"/>
                  </a:cubicBezTo>
                  <a:lnTo>
                    <a:pt x="9" y="367"/>
                  </a:lnTo>
                  <a:lnTo>
                    <a:pt x="9" y="367"/>
                  </a:lnTo>
                  <a:cubicBezTo>
                    <a:pt x="74" y="330"/>
                    <a:pt x="150" y="312"/>
                    <a:pt x="233" y="312"/>
                  </a:cubicBezTo>
                  <a:cubicBezTo>
                    <a:pt x="357" y="312"/>
                    <a:pt x="499" y="354"/>
                    <a:pt x="648" y="438"/>
                  </a:cubicBezTo>
                  <a:cubicBezTo>
                    <a:pt x="1186" y="789"/>
                    <a:pt x="1527" y="1371"/>
                    <a:pt x="1560" y="2019"/>
                  </a:cubicBezTo>
                  <a:lnTo>
                    <a:pt x="2098" y="1712"/>
                  </a:lnTo>
                  <a:cubicBezTo>
                    <a:pt x="2065" y="1064"/>
                    <a:pt x="1724" y="482"/>
                    <a:pt x="1186" y="131"/>
                  </a:cubicBezTo>
                  <a:cubicBezTo>
                    <a:pt x="1041" y="42"/>
                    <a:pt x="902" y="1"/>
                    <a:pt x="777" y="1"/>
                  </a:cubicBezTo>
                  <a:close/>
                </a:path>
              </a:pathLst>
            </a:custGeom>
            <a:solidFill>
              <a:srgbClr val="5B61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4"/>
            <p:cNvSpPr/>
            <p:nvPr/>
          </p:nvSpPr>
          <p:spPr>
            <a:xfrm>
              <a:off x="4309385" y="1668938"/>
              <a:ext cx="192028" cy="178851"/>
            </a:xfrm>
            <a:custGeom>
              <a:rect b="b" l="l" r="r" t="t"/>
              <a:pathLst>
                <a:path extrusionOk="0" h="1709" w="1835">
                  <a:moveTo>
                    <a:pt x="513" y="0"/>
                  </a:moveTo>
                  <a:cubicBezTo>
                    <a:pt x="211" y="0"/>
                    <a:pt x="1" y="242"/>
                    <a:pt x="1" y="654"/>
                  </a:cubicBezTo>
                  <a:lnTo>
                    <a:pt x="111" y="709"/>
                  </a:lnTo>
                  <a:cubicBezTo>
                    <a:pt x="111" y="350"/>
                    <a:pt x="294" y="140"/>
                    <a:pt x="562" y="140"/>
                  </a:cubicBezTo>
                  <a:cubicBezTo>
                    <a:pt x="671" y="140"/>
                    <a:pt x="793" y="175"/>
                    <a:pt x="923" y="248"/>
                  </a:cubicBezTo>
                  <a:cubicBezTo>
                    <a:pt x="1395" y="555"/>
                    <a:pt x="1703" y="1082"/>
                    <a:pt x="1725" y="1642"/>
                  </a:cubicBezTo>
                  <a:lnTo>
                    <a:pt x="1835" y="1708"/>
                  </a:lnTo>
                  <a:cubicBezTo>
                    <a:pt x="1802" y="1060"/>
                    <a:pt x="1461" y="478"/>
                    <a:pt x="923" y="127"/>
                  </a:cubicBezTo>
                  <a:cubicBezTo>
                    <a:pt x="776" y="41"/>
                    <a:pt x="637" y="0"/>
                    <a:pt x="513" y="0"/>
                  </a:cubicBezTo>
                  <a:close/>
                </a:path>
              </a:pathLst>
            </a:custGeom>
            <a:solidFill>
              <a:srgbClr val="1A1A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4"/>
            <p:cNvSpPr/>
            <p:nvPr/>
          </p:nvSpPr>
          <p:spPr>
            <a:xfrm>
              <a:off x="4396766" y="1722730"/>
              <a:ext cx="49498" cy="40814"/>
            </a:xfrm>
            <a:custGeom>
              <a:rect b="b" l="l" r="r" t="t"/>
              <a:pathLst>
                <a:path extrusionOk="0" h="390" w="473">
                  <a:moveTo>
                    <a:pt x="138" y="0"/>
                  </a:moveTo>
                  <a:cubicBezTo>
                    <a:pt x="104" y="0"/>
                    <a:pt x="75" y="10"/>
                    <a:pt x="55" y="30"/>
                  </a:cubicBezTo>
                  <a:cubicBezTo>
                    <a:pt x="0" y="96"/>
                    <a:pt x="44" y="217"/>
                    <a:pt x="143" y="305"/>
                  </a:cubicBezTo>
                  <a:cubicBezTo>
                    <a:pt x="206" y="360"/>
                    <a:pt x="277" y="390"/>
                    <a:pt x="335" y="390"/>
                  </a:cubicBezTo>
                  <a:cubicBezTo>
                    <a:pt x="368" y="390"/>
                    <a:pt x="397" y="380"/>
                    <a:pt x="418" y="360"/>
                  </a:cubicBezTo>
                  <a:cubicBezTo>
                    <a:pt x="472" y="294"/>
                    <a:pt x="429" y="173"/>
                    <a:pt x="330" y="85"/>
                  </a:cubicBezTo>
                  <a:cubicBezTo>
                    <a:pt x="267" y="30"/>
                    <a:pt x="196" y="0"/>
                    <a:pt x="138" y="0"/>
                  </a:cubicBezTo>
                  <a:close/>
                </a:path>
              </a:pathLst>
            </a:custGeom>
            <a:solidFill>
              <a:srgbClr val="FFF0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4"/>
            <p:cNvSpPr/>
            <p:nvPr/>
          </p:nvSpPr>
          <p:spPr>
            <a:xfrm>
              <a:off x="4320295" y="1920504"/>
              <a:ext cx="80579" cy="89274"/>
            </a:xfrm>
            <a:custGeom>
              <a:rect b="b" l="l" r="r" t="t"/>
              <a:pathLst>
                <a:path extrusionOk="0" h="836" w="770">
                  <a:moveTo>
                    <a:pt x="769" y="1"/>
                  </a:moveTo>
                  <a:lnTo>
                    <a:pt x="242" y="319"/>
                  </a:lnTo>
                  <a:cubicBezTo>
                    <a:pt x="89" y="396"/>
                    <a:pt x="1" y="583"/>
                    <a:pt x="1" y="835"/>
                  </a:cubicBezTo>
                  <a:lnTo>
                    <a:pt x="539" y="517"/>
                  </a:lnTo>
                  <a:cubicBezTo>
                    <a:pt x="539" y="264"/>
                    <a:pt x="627" y="89"/>
                    <a:pt x="769" y="1"/>
                  </a:cubicBezTo>
                  <a:close/>
                </a:path>
              </a:pathLst>
            </a:custGeom>
            <a:solidFill>
              <a:srgbClr val="0D0D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
            <p:cNvSpPr/>
            <p:nvPr/>
          </p:nvSpPr>
          <p:spPr>
            <a:xfrm>
              <a:off x="4372592" y="1927953"/>
              <a:ext cx="89788" cy="31291"/>
            </a:xfrm>
            <a:custGeom>
              <a:rect b="b" l="l" r="r" t="t"/>
              <a:pathLst>
                <a:path extrusionOk="0" h="299" w="858">
                  <a:moveTo>
                    <a:pt x="546" y="0"/>
                  </a:moveTo>
                  <a:cubicBezTo>
                    <a:pt x="473" y="0"/>
                    <a:pt x="400" y="15"/>
                    <a:pt x="330" y="46"/>
                  </a:cubicBezTo>
                  <a:lnTo>
                    <a:pt x="1" y="243"/>
                  </a:lnTo>
                  <a:cubicBezTo>
                    <a:pt x="66" y="213"/>
                    <a:pt x="137" y="198"/>
                    <a:pt x="208" y="198"/>
                  </a:cubicBezTo>
                  <a:cubicBezTo>
                    <a:pt x="316" y="198"/>
                    <a:pt x="424" y="232"/>
                    <a:pt x="517" y="298"/>
                  </a:cubicBezTo>
                  <a:lnTo>
                    <a:pt x="857" y="101"/>
                  </a:lnTo>
                  <a:cubicBezTo>
                    <a:pt x="765" y="34"/>
                    <a:pt x="656" y="0"/>
                    <a:pt x="546" y="0"/>
                  </a:cubicBezTo>
                  <a:close/>
                </a:path>
              </a:pathLst>
            </a:custGeom>
            <a:solidFill>
              <a:srgbClr val="5B61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
            <p:cNvSpPr/>
            <p:nvPr/>
          </p:nvSpPr>
          <p:spPr>
            <a:xfrm>
              <a:off x="4426590" y="1938418"/>
              <a:ext cx="113856" cy="201247"/>
            </a:xfrm>
            <a:custGeom>
              <a:rect b="b" l="l" r="r" t="t"/>
              <a:pathLst>
                <a:path extrusionOk="0" h="1923" w="1088">
                  <a:moveTo>
                    <a:pt x="341" y="1"/>
                  </a:moveTo>
                  <a:lnTo>
                    <a:pt x="1" y="198"/>
                  </a:lnTo>
                  <a:cubicBezTo>
                    <a:pt x="429" y="473"/>
                    <a:pt x="704" y="945"/>
                    <a:pt x="726" y="1450"/>
                  </a:cubicBezTo>
                  <a:cubicBezTo>
                    <a:pt x="747" y="1637"/>
                    <a:pt x="660" y="1812"/>
                    <a:pt x="517" y="1922"/>
                  </a:cubicBezTo>
                  <a:lnTo>
                    <a:pt x="846" y="1724"/>
                  </a:lnTo>
                  <a:cubicBezTo>
                    <a:pt x="1000" y="1615"/>
                    <a:pt x="1088" y="1439"/>
                    <a:pt x="1066" y="1252"/>
                  </a:cubicBezTo>
                  <a:cubicBezTo>
                    <a:pt x="1033" y="747"/>
                    <a:pt x="769" y="275"/>
                    <a:pt x="341" y="1"/>
                  </a:cubicBezTo>
                  <a:close/>
                </a:path>
              </a:pathLst>
            </a:custGeom>
            <a:solidFill>
              <a:srgbClr val="1818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
            <p:cNvSpPr/>
            <p:nvPr/>
          </p:nvSpPr>
          <p:spPr>
            <a:xfrm>
              <a:off x="4349674" y="1948465"/>
              <a:ext cx="152890" cy="195700"/>
            </a:xfrm>
            <a:custGeom>
              <a:rect b="b" l="l" r="r" t="t"/>
              <a:pathLst>
                <a:path extrusionOk="0" h="1870" w="1461">
                  <a:moveTo>
                    <a:pt x="409" y="0"/>
                  </a:moveTo>
                  <a:cubicBezTo>
                    <a:pt x="168" y="0"/>
                    <a:pt x="0" y="184"/>
                    <a:pt x="0" y="508"/>
                  </a:cubicBezTo>
                  <a:cubicBezTo>
                    <a:pt x="22" y="904"/>
                    <a:pt x="187" y="1266"/>
                    <a:pt x="450" y="1552"/>
                  </a:cubicBezTo>
                  <a:cubicBezTo>
                    <a:pt x="538" y="1639"/>
                    <a:pt x="626" y="1716"/>
                    <a:pt x="736" y="1771"/>
                  </a:cubicBezTo>
                  <a:cubicBezTo>
                    <a:pt x="851" y="1838"/>
                    <a:pt x="960" y="1870"/>
                    <a:pt x="1057" y="1870"/>
                  </a:cubicBezTo>
                  <a:cubicBezTo>
                    <a:pt x="1295" y="1870"/>
                    <a:pt x="1461" y="1681"/>
                    <a:pt x="1461" y="1354"/>
                  </a:cubicBezTo>
                  <a:cubicBezTo>
                    <a:pt x="1439" y="849"/>
                    <a:pt x="1164" y="377"/>
                    <a:pt x="736" y="102"/>
                  </a:cubicBezTo>
                  <a:cubicBezTo>
                    <a:pt x="692" y="69"/>
                    <a:pt x="648" y="47"/>
                    <a:pt x="604" y="36"/>
                  </a:cubicBezTo>
                  <a:cubicBezTo>
                    <a:pt x="535" y="12"/>
                    <a:pt x="470" y="0"/>
                    <a:pt x="409" y="0"/>
                  </a:cubicBezTo>
                  <a:close/>
                </a:path>
              </a:pathLst>
            </a:custGeom>
            <a:solidFill>
              <a:srgbClr val="BECB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
            <p:cNvSpPr/>
            <p:nvPr/>
          </p:nvSpPr>
          <p:spPr>
            <a:xfrm>
              <a:off x="4349674" y="1948465"/>
              <a:ext cx="64463" cy="162421"/>
            </a:xfrm>
            <a:custGeom>
              <a:rect b="b" l="l" r="r" t="t"/>
              <a:pathLst>
                <a:path extrusionOk="0" h="1552" w="616">
                  <a:moveTo>
                    <a:pt x="409" y="0"/>
                  </a:moveTo>
                  <a:cubicBezTo>
                    <a:pt x="168" y="0"/>
                    <a:pt x="0" y="184"/>
                    <a:pt x="0" y="508"/>
                  </a:cubicBezTo>
                  <a:cubicBezTo>
                    <a:pt x="22" y="904"/>
                    <a:pt x="187" y="1266"/>
                    <a:pt x="450" y="1552"/>
                  </a:cubicBezTo>
                  <a:cubicBezTo>
                    <a:pt x="352" y="1365"/>
                    <a:pt x="308" y="1145"/>
                    <a:pt x="308" y="937"/>
                  </a:cubicBezTo>
                  <a:cubicBezTo>
                    <a:pt x="297" y="618"/>
                    <a:pt x="406" y="300"/>
                    <a:pt x="615" y="47"/>
                  </a:cubicBezTo>
                  <a:lnTo>
                    <a:pt x="604" y="36"/>
                  </a:lnTo>
                  <a:cubicBezTo>
                    <a:pt x="535" y="12"/>
                    <a:pt x="470" y="0"/>
                    <a:pt x="409" y="0"/>
                  </a:cubicBezTo>
                  <a:close/>
                </a:path>
              </a:pathLst>
            </a:custGeom>
            <a:solidFill>
              <a:srgbClr val="A9BA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
            <p:cNvSpPr/>
            <p:nvPr/>
          </p:nvSpPr>
          <p:spPr>
            <a:xfrm>
              <a:off x="4338163" y="1902209"/>
              <a:ext cx="219550" cy="210979"/>
            </a:xfrm>
            <a:custGeom>
              <a:rect b="b" l="l" r="r" t="t"/>
              <a:pathLst>
                <a:path extrusionOk="0" h="2016" w="2098">
                  <a:moveTo>
                    <a:pt x="768" y="0"/>
                  </a:moveTo>
                  <a:cubicBezTo>
                    <a:pt x="680" y="0"/>
                    <a:pt x="599" y="21"/>
                    <a:pt x="527" y="61"/>
                  </a:cubicBezTo>
                  <a:lnTo>
                    <a:pt x="0" y="380"/>
                  </a:lnTo>
                  <a:cubicBezTo>
                    <a:pt x="71" y="337"/>
                    <a:pt x="155" y="315"/>
                    <a:pt x="247" y="315"/>
                  </a:cubicBezTo>
                  <a:cubicBezTo>
                    <a:pt x="368" y="315"/>
                    <a:pt x="505" y="353"/>
                    <a:pt x="648" y="434"/>
                  </a:cubicBezTo>
                  <a:cubicBezTo>
                    <a:pt x="1186" y="786"/>
                    <a:pt x="1527" y="1379"/>
                    <a:pt x="1560" y="2016"/>
                  </a:cubicBezTo>
                  <a:lnTo>
                    <a:pt x="2098" y="1708"/>
                  </a:lnTo>
                  <a:cubicBezTo>
                    <a:pt x="2065" y="1071"/>
                    <a:pt x="1724" y="478"/>
                    <a:pt x="1186" y="127"/>
                  </a:cubicBezTo>
                  <a:cubicBezTo>
                    <a:pt x="1037" y="43"/>
                    <a:pt x="895" y="0"/>
                    <a:pt x="768" y="0"/>
                  </a:cubicBezTo>
                  <a:close/>
                </a:path>
              </a:pathLst>
            </a:custGeom>
            <a:solidFill>
              <a:srgbClr val="5B61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4"/>
            <p:cNvSpPr/>
            <p:nvPr/>
          </p:nvSpPr>
          <p:spPr>
            <a:xfrm>
              <a:off x="4309385" y="1934860"/>
              <a:ext cx="192028" cy="178328"/>
            </a:xfrm>
            <a:custGeom>
              <a:rect b="b" l="l" r="r" t="t"/>
              <a:pathLst>
                <a:path extrusionOk="0" h="1704" w="1835">
                  <a:moveTo>
                    <a:pt x="514" y="0"/>
                  </a:moveTo>
                  <a:cubicBezTo>
                    <a:pt x="211" y="0"/>
                    <a:pt x="1" y="236"/>
                    <a:pt x="1" y="649"/>
                  </a:cubicBezTo>
                  <a:lnTo>
                    <a:pt x="111" y="715"/>
                  </a:lnTo>
                  <a:cubicBezTo>
                    <a:pt x="111" y="351"/>
                    <a:pt x="291" y="140"/>
                    <a:pt x="556" y="140"/>
                  </a:cubicBezTo>
                  <a:cubicBezTo>
                    <a:pt x="666" y="140"/>
                    <a:pt x="791" y="177"/>
                    <a:pt x="923" y="254"/>
                  </a:cubicBezTo>
                  <a:cubicBezTo>
                    <a:pt x="1395" y="562"/>
                    <a:pt x="1703" y="1078"/>
                    <a:pt x="1725" y="1649"/>
                  </a:cubicBezTo>
                  <a:lnTo>
                    <a:pt x="1835" y="1704"/>
                  </a:lnTo>
                  <a:cubicBezTo>
                    <a:pt x="1802" y="1067"/>
                    <a:pt x="1461" y="474"/>
                    <a:pt x="923" y="122"/>
                  </a:cubicBezTo>
                  <a:cubicBezTo>
                    <a:pt x="777" y="40"/>
                    <a:pt x="638" y="0"/>
                    <a:pt x="514" y="0"/>
                  </a:cubicBezTo>
                  <a:close/>
                </a:path>
              </a:pathLst>
            </a:custGeom>
            <a:solidFill>
              <a:srgbClr val="1A1A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
            <p:cNvSpPr/>
            <p:nvPr/>
          </p:nvSpPr>
          <p:spPr>
            <a:xfrm>
              <a:off x="4396766" y="1988442"/>
              <a:ext cx="49498" cy="40501"/>
            </a:xfrm>
            <a:custGeom>
              <a:rect b="b" l="l" r="r" t="t"/>
              <a:pathLst>
                <a:path extrusionOk="0" h="387" w="473">
                  <a:moveTo>
                    <a:pt x="146" y="0"/>
                  </a:moveTo>
                  <a:cubicBezTo>
                    <a:pt x="109" y="0"/>
                    <a:pt x="77" y="13"/>
                    <a:pt x="55" y="39"/>
                  </a:cubicBezTo>
                  <a:cubicBezTo>
                    <a:pt x="0" y="94"/>
                    <a:pt x="44" y="214"/>
                    <a:pt x="143" y="302"/>
                  </a:cubicBezTo>
                  <a:cubicBezTo>
                    <a:pt x="206" y="358"/>
                    <a:pt x="277" y="387"/>
                    <a:pt x="335" y="387"/>
                  </a:cubicBezTo>
                  <a:cubicBezTo>
                    <a:pt x="368" y="387"/>
                    <a:pt x="397" y="377"/>
                    <a:pt x="418" y="357"/>
                  </a:cubicBezTo>
                  <a:cubicBezTo>
                    <a:pt x="472" y="291"/>
                    <a:pt x="429" y="170"/>
                    <a:pt x="330" y="83"/>
                  </a:cubicBezTo>
                  <a:cubicBezTo>
                    <a:pt x="270" y="29"/>
                    <a:pt x="202" y="0"/>
                    <a:pt x="146" y="0"/>
                  </a:cubicBezTo>
                  <a:close/>
                </a:path>
              </a:pathLst>
            </a:custGeom>
            <a:solidFill>
              <a:srgbClr val="CED8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
          <p:cNvSpPr txBox="1"/>
          <p:nvPr>
            <p:ph type="title"/>
          </p:nvPr>
        </p:nvSpPr>
        <p:spPr>
          <a:xfrm>
            <a:off x="457200" y="411475"/>
            <a:ext cx="8229600" cy="39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PROJECT MILESTONE</a:t>
            </a:r>
            <a:endParaRPr/>
          </a:p>
        </p:txBody>
      </p:sp>
      <p:sp>
        <p:nvSpPr>
          <p:cNvPr id="264" name="Google Shape;264;p5"/>
          <p:cNvSpPr txBox="1"/>
          <p:nvPr/>
        </p:nvSpPr>
        <p:spPr>
          <a:xfrm>
            <a:off x="3967574" y="1893225"/>
            <a:ext cx="4623000" cy="4044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300"/>
              </a:spcBef>
              <a:spcAft>
                <a:spcPts val="0"/>
              </a:spcAft>
              <a:buClr>
                <a:srgbClr val="000000"/>
              </a:buClr>
              <a:buSzPts val="1400"/>
              <a:buFont typeface="Arial"/>
              <a:buNone/>
            </a:pPr>
            <a:r>
              <a:rPr lang="en">
                <a:solidFill>
                  <a:srgbClr val="24292E"/>
                </a:solidFill>
                <a:latin typeface="Fira Sans Medium"/>
                <a:ea typeface="Fira Sans Medium"/>
                <a:cs typeface="Fira Sans Medium"/>
                <a:sym typeface="Fira Sans Medium"/>
              </a:rPr>
              <a:t>Filtering the required fields and cleaning the data</a:t>
            </a:r>
            <a:endParaRPr b="0" i="0" u="none" cap="none" strike="noStrike">
              <a:solidFill>
                <a:srgbClr val="24292E"/>
              </a:solidFill>
              <a:latin typeface="Fira Sans Medium"/>
              <a:ea typeface="Fira Sans Medium"/>
              <a:cs typeface="Fira Sans Medium"/>
              <a:sym typeface="Fira Sans Medium"/>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Fira Sans Medium"/>
              <a:ea typeface="Fira Sans Medium"/>
              <a:cs typeface="Fira Sans Medium"/>
              <a:sym typeface="Fira Sans Medium"/>
            </a:endParaRPr>
          </a:p>
        </p:txBody>
      </p:sp>
      <p:sp>
        <p:nvSpPr>
          <p:cNvPr id="265" name="Google Shape;265;p5"/>
          <p:cNvSpPr txBox="1"/>
          <p:nvPr/>
        </p:nvSpPr>
        <p:spPr>
          <a:xfrm>
            <a:off x="4043775" y="1229738"/>
            <a:ext cx="4224000" cy="2439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Fira Sans Medium"/>
                <a:ea typeface="Fira Sans Medium"/>
                <a:cs typeface="Fira Sans Medium"/>
                <a:sym typeface="Fira Sans Medium"/>
              </a:rPr>
              <a:t>Traffic data collection and </a:t>
            </a:r>
            <a:r>
              <a:rPr lang="en">
                <a:solidFill>
                  <a:schemeClr val="dk1"/>
                </a:solidFill>
                <a:latin typeface="Fira Sans Medium"/>
                <a:ea typeface="Fira Sans Medium"/>
                <a:cs typeface="Fira Sans Medium"/>
                <a:sym typeface="Fira Sans Medium"/>
              </a:rPr>
              <a:t>aggregation</a:t>
            </a:r>
            <a:endParaRPr b="0" i="0" sz="1200" u="none" cap="none" strike="noStrike">
              <a:solidFill>
                <a:srgbClr val="24292E"/>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Roboto"/>
              <a:ea typeface="Roboto"/>
              <a:cs typeface="Roboto"/>
              <a:sym typeface="Roboto"/>
            </a:endParaRPr>
          </a:p>
        </p:txBody>
      </p:sp>
      <p:sp>
        <p:nvSpPr>
          <p:cNvPr id="266" name="Google Shape;266;p5"/>
          <p:cNvSpPr txBox="1"/>
          <p:nvPr/>
        </p:nvSpPr>
        <p:spPr>
          <a:xfrm>
            <a:off x="3967575" y="2692775"/>
            <a:ext cx="4623000" cy="4044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300"/>
              </a:spcBef>
              <a:spcAft>
                <a:spcPts val="0"/>
              </a:spcAft>
              <a:buClr>
                <a:srgbClr val="000000"/>
              </a:buClr>
              <a:buSzPts val="1400"/>
              <a:buFont typeface="Arial"/>
              <a:buNone/>
            </a:pPr>
            <a:r>
              <a:rPr b="0" i="0" lang="en" sz="1400" u="none" cap="none" strike="noStrike">
                <a:solidFill>
                  <a:schemeClr val="dk1"/>
                </a:solidFill>
                <a:latin typeface="Fira Sans Medium"/>
                <a:ea typeface="Fira Sans Medium"/>
                <a:cs typeface="Fira Sans Medium"/>
                <a:sym typeface="Fira Sans Medium"/>
              </a:rPr>
              <a:t>Come up with a methodology to generate heat maps and plot incidents for </a:t>
            </a:r>
            <a:r>
              <a:rPr lang="en">
                <a:solidFill>
                  <a:schemeClr val="dk1"/>
                </a:solidFill>
                <a:latin typeface="Fira Sans Medium"/>
                <a:ea typeface="Fira Sans Medium"/>
                <a:cs typeface="Fira Sans Medium"/>
                <a:sym typeface="Fira Sans Medium"/>
              </a:rPr>
              <a:t>the I-205</a:t>
            </a:r>
            <a:r>
              <a:rPr b="0" i="0" lang="en" sz="1400" u="none" cap="none" strike="noStrike">
                <a:solidFill>
                  <a:schemeClr val="dk1"/>
                </a:solidFill>
                <a:latin typeface="Fira Sans Medium"/>
                <a:ea typeface="Fira Sans Medium"/>
                <a:cs typeface="Fira Sans Medium"/>
                <a:sym typeface="Fira Sans Medium"/>
              </a:rPr>
              <a:t> highway</a:t>
            </a:r>
            <a:endParaRPr b="0" i="0" sz="1200" u="none" cap="none" strike="noStrike">
              <a:solidFill>
                <a:schemeClr val="dk1"/>
              </a:solidFill>
              <a:latin typeface="Roboto"/>
              <a:ea typeface="Roboto"/>
              <a:cs typeface="Roboto"/>
              <a:sym typeface="Roboto"/>
            </a:endParaRPr>
          </a:p>
        </p:txBody>
      </p:sp>
      <p:sp>
        <p:nvSpPr>
          <p:cNvPr id="267" name="Google Shape;267;p5"/>
          <p:cNvSpPr/>
          <p:nvPr/>
        </p:nvSpPr>
        <p:spPr>
          <a:xfrm>
            <a:off x="3356276" y="1180283"/>
            <a:ext cx="422424" cy="243908"/>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8" name="Google Shape;268;p5"/>
          <p:cNvGrpSpPr/>
          <p:nvPr/>
        </p:nvGrpSpPr>
        <p:grpSpPr>
          <a:xfrm>
            <a:off x="3136916" y="1557150"/>
            <a:ext cx="5453654" cy="1778685"/>
            <a:chOff x="3026979" y="2447125"/>
            <a:chExt cx="5453654" cy="1778685"/>
          </a:xfrm>
        </p:grpSpPr>
        <p:sp>
          <p:nvSpPr>
            <p:cNvPr id="269" name="Google Shape;269;p5"/>
            <p:cNvSpPr/>
            <p:nvPr/>
          </p:nvSpPr>
          <p:spPr>
            <a:xfrm rot="5400000">
              <a:off x="5725357" y="-251253"/>
              <a:ext cx="56898" cy="5453654"/>
            </a:xfrm>
            <a:custGeom>
              <a:rect b="b" l="l" r="r" t="t"/>
              <a:pathLst>
                <a:path extrusionOk="0" h="36826" w="1166">
                  <a:moveTo>
                    <a:pt x="479" y="1"/>
                  </a:moveTo>
                  <a:cubicBezTo>
                    <a:pt x="399" y="1"/>
                    <a:pt x="319" y="53"/>
                    <a:pt x="319" y="157"/>
                  </a:cubicBezTo>
                  <a:cubicBezTo>
                    <a:pt x="0" y="3175"/>
                    <a:pt x="147" y="6279"/>
                    <a:pt x="135" y="9310"/>
                  </a:cubicBezTo>
                  <a:cubicBezTo>
                    <a:pt x="135" y="12364"/>
                    <a:pt x="123" y="15419"/>
                    <a:pt x="135" y="18462"/>
                  </a:cubicBezTo>
                  <a:lnTo>
                    <a:pt x="147" y="27614"/>
                  </a:lnTo>
                  <a:lnTo>
                    <a:pt x="160" y="32191"/>
                  </a:lnTo>
                  <a:cubicBezTo>
                    <a:pt x="160" y="33626"/>
                    <a:pt x="12" y="35147"/>
                    <a:pt x="245" y="36558"/>
                  </a:cubicBezTo>
                  <a:cubicBezTo>
                    <a:pt x="276" y="36736"/>
                    <a:pt x="439" y="36825"/>
                    <a:pt x="600" y="36825"/>
                  </a:cubicBezTo>
                  <a:cubicBezTo>
                    <a:pt x="761" y="36825"/>
                    <a:pt x="920" y="36736"/>
                    <a:pt x="945" y="36558"/>
                  </a:cubicBezTo>
                  <a:cubicBezTo>
                    <a:pt x="1166" y="35147"/>
                    <a:pt x="1018" y="33626"/>
                    <a:pt x="1006" y="32191"/>
                  </a:cubicBezTo>
                  <a:lnTo>
                    <a:pt x="982" y="27614"/>
                  </a:lnTo>
                  <a:lnTo>
                    <a:pt x="945" y="18462"/>
                  </a:lnTo>
                  <a:cubicBezTo>
                    <a:pt x="932" y="15419"/>
                    <a:pt x="908" y="12364"/>
                    <a:pt x="883" y="9310"/>
                  </a:cubicBezTo>
                  <a:cubicBezTo>
                    <a:pt x="859" y="6279"/>
                    <a:pt x="982" y="3175"/>
                    <a:pt x="638" y="157"/>
                  </a:cubicBezTo>
                  <a:cubicBezTo>
                    <a:pt x="638" y="53"/>
                    <a:pt x="558" y="1"/>
                    <a:pt x="47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0" name="Google Shape;270;p5"/>
            <p:cNvSpPr/>
            <p:nvPr/>
          </p:nvSpPr>
          <p:spPr>
            <a:xfrm rot="5400000">
              <a:off x="5725357" y="606234"/>
              <a:ext cx="56898" cy="5453654"/>
            </a:xfrm>
            <a:custGeom>
              <a:rect b="b" l="l" r="r" t="t"/>
              <a:pathLst>
                <a:path extrusionOk="0" h="36826" w="1166">
                  <a:moveTo>
                    <a:pt x="479" y="1"/>
                  </a:moveTo>
                  <a:cubicBezTo>
                    <a:pt x="399" y="1"/>
                    <a:pt x="319" y="53"/>
                    <a:pt x="319" y="157"/>
                  </a:cubicBezTo>
                  <a:cubicBezTo>
                    <a:pt x="0" y="3175"/>
                    <a:pt x="147" y="6279"/>
                    <a:pt x="135" y="9310"/>
                  </a:cubicBezTo>
                  <a:cubicBezTo>
                    <a:pt x="135" y="12364"/>
                    <a:pt x="123" y="15419"/>
                    <a:pt x="135" y="18462"/>
                  </a:cubicBezTo>
                  <a:lnTo>
                    <a:pt x="147" y="27614"/>
                  </a:lnTo>
                  <a:lnTo>
                    <a:pt x="160" y="32191"/>
                  </a:lnTo>
                  <a:cubicBezTo>
                    <a:pt x="160" y="33626"/>
                    <a:pt x="12" y="35147"/>
                    <a:pt x="245" y="36558"/>
                  </a:cubicBezTo>
                  <a:cubicBezTo>
                    <a:pt x="276" y="36736"/>
                    <a:pt x="439" y="36825"/>
                    <a:pt x="600" y="36825"/>
                  </a:cubicBezTo>
                  <a:cubicBezTo>
                    <a:pt x="761" y="36825"/>
                    <a:pt x="920" y="36736"/>
                    <a:pt x="945" y="36558"/>
                  </a:cubicBezTo>
                  <a:cubicBezTo>
                    <a:pt x="1166" y="35147"/>
                    <a:pt x="1018" y="33626"/>
                    <a:pt x="1006" y="32191"/>
                  </a:cubicBezTo>
                  <a:lnTo>
                    <a:pt x="982" y="27614"/>
                  </a:lnTo>
                  <a:lnTo>
                    <a:pt x="945" y="18462"/>
                  </a:lnTo>
                  <a:cubicBezTo>
                    <a:pt x="932" y="15419"/>
                    <a:pt x="908" y="12364"/>
                    <a:pt x="883" y="9310"/>
                  </a:cubicBezTo>
                  <a:cubicBezTo>
                    <a:pt x="859" y="6279"/>
                    <a:pt x="982" y="3175"/>
                    <a:pt x="638" y="157"/>
                  </a:cubicBezTo>
                  <a:cubicBezTo>
                    <a:pt x="638" y="53"/>
                    <a:pt x="558" y="1"/>
                    <a:pt x="47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1" name="Google Shape;271;p5"/>
            <p:cNvSpPr/>
            <p:nvPr/>
          </p:nvSpPr>
          <p:spPr>
            <a:xfrm rot="5400000">
              <a:off x="5725357" y="1470534"/>
              <a:ext cx="56898" cy="5453654"/>
            </a:xfrm>
            <a:custGeom>
              <a:rect b="b" l="l" r="r" t="t"/>
              <a:pathLst>
                <a:path extrusionOk="0" h="36826" w="1166">
                  <a:moveTo>
                    <a:pt x="479" y="1"/>
                  </a:moveTo>
                  <a:cubicBezTo>
                    <a:pt x="399" y="1"/>
                    <a:pt x="319" y="53"/>
                    <a:pt x="319" y="157"/>
                  </a:cubicBezTo>
                  <a:cubicBezTo>
                    <a:pt x="0" y="3175"/>
                    <a:pt x="147" y="6279"/>
                    <a:pt x="135" y="9310"/>
                  </a:cubicBezTo>
                  <a:cubicBezTo>
                    <a:pt x="135" y="12364"/>
                    <a:pt x="123" y="15419"/>
                    <a:pt x="135" y="18462"/>
                  </a:cubicBezTo>
                  <a:lnTo>
                    <a:pt x="147" y="27614"/>
                  </a:lnTo>
                  <a:lnTo>
                    <a:pt x="160" y="32191"/>
                  </a:lnTo>
                  <a:cubicBezTo>
                    <a:pt x="160" y="33626"/>
                    <a:pt x="12" y="35147"/>
                    <a:pt x="245" y="36558"/>
                  </a:cubicBezTo>
                  <a:cubicBezTo>
                    <a:pt x="276" y="36736"/>
                    <a:pt x="439" y="36825"/>
                    <a:pt x="600" y="36825"/>
                  </a:cubicBezTo>
                  <a:cubicBezTo>
                    <a:pt x="761" y="36825"/>
                    <a:pt x="920" y="36736"/>
                    <a:pt x="945" y="36558"/>
                  </a:cubicBezTo>
                  <a:cubicBezTo>
                    <a:pt x="1166" y="35147"/>
                    <a:pt x="1018" y="33626"/>
                    <a:pt x="1006" y="32191"/>
                  </a:cubicBezTo>
                  <a:lnTo>
                    <a:pt x="982" y="27614"/>
                  </a:lnTo>
                  <a:lnTo>
                    <a:pt x="945" y="18462"/>
                  </a:lnTo>
                  <a:cubicBezTo>
                    <a:pt x="932" y="15419"/>
                    <a:pt x="908" y="12364"/>
                    <a:pt x="883" y="9310"/>
                  </a:cubicBezTo>
                  <a:cubicBezTo>
                    <a:pt x="859" y="6279"/>
                    <a:pt x="982" y="3175"/>
                    <a:pt x="638" y="157"/>
                  </a:cubicBezTo>
                  <a:cubicBezTo>
                    <a:pt x="638" y="53"/>
                    <a:pt x="558" y="1"/>
                    <a:pt x="47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pic>
        <p:nvPicPr>
          <p:cNvPr id="272" name="Google Shape;272;p5"/>
          <p:cNvPicPr preferRelativeResize="0"/>
          <p:nvPr/>
        </p:nvPicPr>
        <p:blipFill rotWithShape="1">
          <a:blip r:embed="rId3">
            <a:alphaModFix/>
          </a:blip>
          <a:srcRect b="0" l="0" r="0" t="0"/>
          <a:stretch/>
        </p:blipFill>
        <p:spPr>
          <a:xfrm>
            <a:off x="211750" y="1611513"/>
            <a:ext cx="2566900" cy="2566900"/>
          </a:xfrm>
          <a:prstGeom prst="rect">
            <a:avLst/>
          </a:prstGeom>
          <a:noFill/>
          <a:ln>
            <a:noFill/>
          </a:ln>
        </p:spPr>
      </p:pic>
      <p:sp>
        <p:nvSpPr>
          <p:cNvPr id="273" name="Google Shape;273;p5"/>
          <p:cNvSpPr txBox="1"/>
          <p:nvPr/>
        </p:nvSpPr>
        <p:spPr>
          <a:xfrm>
            <a:off x="4043775" y="3565575"/>
            <a:ext cx="4623000" cy="4044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300"/>
              </a:spcBef>
              <a:spcAft>
                <a:spcPts val="0"/>
              </a:spcAft>
              <a:buClr>
                <a:schemeClr val="dk1"/>
              </a:buClr>
              <a:buSzPts val="1100"/>
              <a:buFont typeface="Arial"/>
              <a:buNone/>
            </a:pPr>
            <a:r>
              <a:rPr b="0" i="0" lang="en" sz="1400" u="none" cap="none" strike="noStrike">
                <a:solidFill>
                  <a:schemeClr val="dk1"/>
                </a:solidFill>
                <a:latin typeface="Fira Sans Medium"/>
                <a:ea typeface="Fira Sans Medium"/>
                <a:cs typeface="Fira Sans Medium"/>
                <a:sym typeface="Fira Sans Medium"/>
              </a:rPr>
              <a:t>Generate heatmaps and plot incidents on the I-205 highway.</a:t>
            </a:r>
            <a:endParaRPr b="0" i="0" sz="1200" u="none" cap="none" strike="noStrike">
              <a:solidFill>
                <a:srgbClr val="24292E"/>
              </a:solidFill>
              <a:latin typeface="Arial"/>
              <a:ea typeface="Arial"/>
              <a:cs typeface="Arial"/>
              <a:sym typeface="Arial"/>
            </a:endParaRPr>
          </a:p>
        </p:txBody>
      </p:sp>
      <p:sp>
        <p:nvSpPr>
          <p:cNvPr id="274" name="Google Shape;274;p5"/>
          <p:cNvSpPr txBox="1"/>
          <p:nvPr/>
        </p:nvSpPr>
        <p:spPr>
          <a:xfrm>
            <a:off x="2393900" y="4438400"/>
            <a:ext cx="6273000" cy="4044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300"/>
              </a:spcBef>
              <a:spcAft>
                <a:spcPts val="0"/>
              </a:spcAft>
              <a:buClr>
                <a:srgbClr val="000000"/>
              </a:buClr>
              <a:buSzPts val="1400"/>
              <a:buFont typeface="Arial"/>
              <a:buNone/>
            </a:pPr>
            <a:r>
              <a:rPr b="0" i="0" lang="en" sz="1400" u="none" cap="none" strike="noStrike">
                <a:solidFill>
                  <a:schemeClr val="dk1"/>
                </a:solidFill>
                <a:latin typeface="Fira Sans Medium"/>
                <a:ea typeface="Fira Sans Medium"/>
                <a:cs typeface="Fira Sans Medium"/>
                <a:sym typeface="Fira Sans Medium"/>
              </a:rPr>
              <a:t>Analyse the graphs and the important patterns/observations and the correlation between</a:t>
            </a:r>
            <a:r>
              <a:rPr lang="en">
                <a:solidFill>
                  <a:schemeClr val="dk1"/>
                </a:solidFill>
                <a:latin typeface="Fira Sans Medium"/>
                <a:ea typeface="Fira Sans Medium"/>
                <a:cs typeface="Fira Sans Medium"/>
                <a:sym typeface="Fira Sans Medium"/>
              </a:rPr>
              <a:t> the average speed</a:t>
            </a:r>
            <a:r>
              <a:rPr b="0" i="0" lang="en" sz="1400" u="none" cap="none" strike="noStrike">
                <a:solidFill>
                  <a:schemeClr val="dk1"/>
                </a:solidFill>
                <a:latin typeface="Fira Sans Medium"/>
                <a:ea typeface="Fira Sans Medium"/>
                <a:cs typeface="Fira Sans Medium"/>
                <a:sym typeface="Fira Sans Medium"/>
              </a:rPr>
              <a:t> that lead to congestion and incidents.</a:t>
            </a:r>
            <a:endParaRPr b="0" i="0" sz="1400" u="none" cap="none" strike="noStrike">
              <a:solidFill>
                <a:schemeClr val="dk1"/>
              </a:solidFill>
              <a:latin typeface="Fira Sans Medium"/>
              <a:ea typeface="Fira Sans Medium"/>
              <a:cs typeface="Fira Sans Medium"/>
              <a:sym typeface="Fira Sans Medium"/>
            </a:endParaRPr>
          </a:p>
        </p:txBody>
      </p:sp>
      <p:sp>
        <p:nvSpPr>
          <p:cNvPr id="275" name="Google Shape;275;p5"/>
          <p:cNvSpPr/>
          <p:nvPr/>
        </p:nvSpPr>
        <p:spPr>
          <a:xfrm>
            <a:off x="3421851" y="1893220"/>
            <a:ext cx="422424" cy="243908"/>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5"/>
          <p:cNvSpPr/>
          <p:nvPr/>
        </p:nvSpPr>
        <p:spPr>
          <a:xfrm>
            <a:off x="3421851" y="2773020"/>
            <a:ext cx="422424" cy="243908"/>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5"/>
          <p:cNvSpPr/>
          <p:nvPr/>
        </p:nvSpPr>
        <p:spPr>
          <a:xfrm>
            <a:off x="3471301" y="3652820"/>
            <a:ext cx="422424" cy="243908"/>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8" name="Google Shape;278;p5"/>
          <p:cNvCxnSpPr/>
          <p:nvPr/>
        </p:nvCxnSpPr>
        <p:spPr>
          <a:xfrm flipH="1" rot="10800000">
            <a:off x="1872575" y="4144888"/>
            <a:ext cx="6810000" cy="31500"/>
          </a:xfrm>
          <a:prstGeom prst="straightConnector1">
            <a:avLst/>
          </a:prstGeom>
          <a:noFill/>
          <a:ln cap="flat" cmpd="sng" w="38100">
            <a:solidFill>
              <a:schemeClr val="dk2"/>
            </a:solidFill>
            <a:prstDash val="solid"/>
            <a:round/>
            <a:headEnd len="sm" w="sm" type="none"/>
            <a:tailEnd len="sm" w="sm" type="none"/>
          </a:ln>
        </p:spPr>
      </p:cxnSp>
      <p:sp>
        <p:nvSpPr>
          <p:cNvPr id="279" name="Google Shape;279;p5"/>
          <p:cNvSpPr/>
          <p:nvPr/>
        </p:nvSpPr>
        <p:spPr>
          <a:xfrm>
            <a:off x="1872576" y="4518645"/>
            <a:ext cx="422424" cy="243908"/>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3" name="Shape 283"/>
        <p:cNvGrpSpPr/>
        <p:nvPr/>
      </p:nvGrpSpPr>
      <p:grpSpPr>
        <a:xfrm>
          <a:off x="0" y="0"/>
          <a:ext cx="0" cy="0"/>
          <a:chOff x="0" y="0"/>
          <a:chExt cx="0" cy="0"/>
        </a:xfrm>
      </p:grpSpPr>
      <p:sp>
        <p:nvSpPr>
          <p:cNvPr id="284" name="Google Shape;284;p6"/>
          <p:cNvSpPr/>
          <p:nvPr/>
        </p:nvSpPr>
        <p:spPr>
          <a:xfrm>
            <a:off x="476313" y="2192889"/>
            <a:ext cx="8191383" cy="520567"/>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CONGESTION ANALYSIS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7"/>
          <p:cNvSpPr txBox="1"/>
          <p:nvPr>
            <p:ph type="title"/>
          </p:nvPr>
        </p:nvSpPr>
        <p:spPr>
          <a:xfrm>
            <a:off x="457200" y="411475"/>
            <a:ext cx="8229600" cy="39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CONGESTION DATA COLLECTION FROM PORTAL</a:t>
            </a:r>
            <a:endParaRPr/>
          </a:p>
        </p:txBody>
      </p:sp>
      <p:pic>
        <p:nvPicPr>
          <p:cNvPr id="290" name="Google Shape;290;p7"/>
          <p:cNvPicPr preferRelativeResize="0"/>
          <p:nvPr/>
        </p:nvPicPr>
        <p:blipFill rotWithShape="1">
          <a:blip r:embed="rId3">
            <a:alphaModFix/>
          </a:blip>
          <a:srcRect b="0" l="0" r="0" t="0"/>
          <a:stretch/>
        </p:blipFill>
        <p:spPr>
          <a:xfrm>
            <a:off x="6202100" y="1055338"/>
            <a:ext cx="2790650" cy="4088175"/>
          </a:xfrm>
          <a:prstGeom prst="rect">
            <a:avLst/>
          </a:prstGeom>
          <a:noFill/>
          <a:ln>
            <a:noFill/>
          </a:ln>
        </p:spPr>
      </p:pic>
      <p:sp>
        <p:nvSpPr>
          <p:cNvPr id="291" name="Google Shape;291;p7"/>
          <p:cNvSpPr txBox="1"/>
          <p:nvPr/>
        </p:nvSpPr>
        <p:spPr>
          <a:xfrm flipH="1">
            <a:off x="569425" y="1365125"/>
            <a:ext cx="5434800" cy="2832600"/>
          </a:xfrm>
          <a:prstGeom prst="rect">
            <a:avLst/>
          </a:prstGeom>
          <a:noFill/>
          <a:ln>
            <a:noFill/>
          </a:ln>
        </p:spPr>
        <p:txBody>
          <a:bodyPr anchorCtr="0" anchor="ctr" bIns="91425" lIns="91425" spcFirstLastPara="1" rIns="91425" wrap="square" tIns="91425">
            <a:spAutoFit/>
          </a:bodyPr>
          <a:lstStyle/>
          <a:p>
            <a:pPr indent="-311150" lvl="0" marL="457200" marR="0" rtl="0" algn="just">
              <a:lnSpc>
                <a:spcPct val="200000"/>
              </a:lnSpc>
              <a:spcBef>
                <a:spcPts val="0"/>
              </a:spcBef>
              <a:spcAft>
                <a:spcPts val="0"/>
              </a:spcAft>
              <a:buClr>
                <a:srgbClr val="24292E"/>
              </a:buClr>
              <a:buSzPts val="1300"/>
              <a:buFont typeface="Fira Sans Medium"/>
              <a:buChar char="●"/>
            </a:pPr>
            <a:r>
              <a:rPr b="0" i="0" lang="en" sz="1300" u="none" cap="none" strike="noStrike">
                <a:solidFill>
                  <a:srgbClr val="24292E"/>
                </a:solidFill>
                <a:latin typeface="Fira Sans Medium"/>
                <a:ea typeface="Fira Sans Medium"/>
                <a:cs typeface="Fira Sans Medium"/>
                <a:sym typeface="Fira Sans Medium"/>
              </a:rPr>
              <a:t>Collected the I-205 highway data for each day in May 2019</a:t>
            </a:r>
            <a:endParaRPr b="0" i="0" sz="1300" u="none" cap="none" strike="noStrike">
              <a:solidFill>
                <a:srgbClr val="24292E"/>
              </a:solidFill>
              <a:latin typeface="Fira Sans Medium"/>
              <a:ea typeface="Fira Sans Medium"/>
              <a:cs typeface="Fira Sans Medium"/>
              <a:sym typeface="Fira Sans Medium"/>
            </a:endParaRPr>
          </a:p>
          <a:p>
            <a:pPr indent="-311150" lvl="0" marL="457200" marR="0" rtl="0" algn="just">
              <a:lnSpc>
                <a:spcPct val="115000"/>
              </a:lnSpc>
              <a:spcBef>
                <a:spcPts val="0"/>
              </a:spcBef>
              <a:spcAft>
                <a:spcPts val="0"/>
              </a:spcAft>
              <a:buClr>
                <a:srgbClr val="24292E"/>
              </a:buClr>
              <a:buSzPts val="1300"/>
              <a:buFont typeface="Fira Sans Medium"/>
              <a:buChar char="●"/>
            </a:pPr>
            <a:r>
              <a:rPr b="0" i="0" lang="en" sz="1300" u="none" cap="none" strike="noStrike">
                <a:solidFill>
                  <a:srgbClr val="24292E"/>
                </a:solidFill>
                <a:latin typeface="Fira Sans Medium"/>
                <a:ea typeface="Fira Sans Medium"/>
                <a:cs typeface="Fira Sans Medium"/>
                <a:sym typeface="Fira Sans Medium"/>
              </a:rPr>
              <a:t>Selected the North Bound (NB) and South Bound (SB) data for the same I-205 highway</a:t>
            </a:r>
            <a:endParaRPr b="0" i="0" sz="1300" u="none" cap="none" strike="noStrike">
              <a:solidFill>
                <a:srgbClr val="24292E"/>
              </a:solidFill>
              <a:latin typeface="Fira Sans Medium"/>
              <a:ea typeface="Fira Sans Medium"/>
              <a:cs typeface="Fira Sans Medium"/>
              <a:sym typeface="Fira Sans Medium"/>
            </a:endParaRPr>
          </a:p>
          <a:p>
            <a:pPr indent="-311150" lvl="0" marL="457200" marR="0" rtl="0" algn="just">
              <a:lnSpc>
                <a:spcPct val="115000"/>
              </a:lnSpc>
              <a:spcBef>
                <a:spcPts val="1000"/>
              </a:spcBef>
              <a:spcAft>
                <a:spcPts val="0"/>
              </a:spcAft>
              <a:buClr>
                <a:srgbClr val="24292E"/>
              </a:buClr>
              <a:buSzPts val="1300"/>
              <a:buFont typeface="Fira Sans Medium"/>
              <a:buChar char="●"/>
            </a:pPr>
            <a:r>
              <a:rPr b="0" i="0" lang="en" sz="1300" u="none" cap="none" strike="noStrike">
                <a:solidFill>
                  <a:srgbClr val="24292E"/>
                </a:solidFill>
                <a:latin typeface="Fira Sans Medium"/>
                <a:ea typeface="Fira Sans Medium"/>
                <a:cs typeface="Fira Sans Medium"/>
                <a:sym typeface="Fira Sans Medium"/>
              </a:rPr>
              <a:t>Combined the NB and SB data </a:t>
            </a:r>
            <a:endParaRPr b="0" i="0" sz="1300" u="none" cap="none" strike="noStrike">
              <a:solidFill>
                <a:srgbClr val="24292E"/>
              </a:solidFill>
              <a:latin typeface="Fira Sans Medium"/>
              <a:ea typeface="Fira Sans Medium"/>
              <a:cs typeface="Fira Sans Medium"/>
              <a:sym typeface="Fira Sans Medium"/>
            </a:endParaRPr>
          </a:p>
          <a:p>
            <a:pPr indent="-311150" lvl="0" marL="457200" marR="0" rtl="0" algn="just">
              <a:lnSpc>
                <a:spcPct val="115000"/>
              </a:lnSpc>
              <a:spcBef>
                <a:spcPts val="1000"/>
              </a:spcBef>
              <a:spcAft>
                <a:spcPts val="0"/>
              </a:spcAft>
              <a:buClr>
                <a:srgbClr val="24292E"/>
              </a:buClr>
              <a:buSzPts val="1300"/>
              <a:buFont typeface="Fira Sans Medium"/>
              <a:buChar char="●"/>
            </a:pPr>
            <a:r>
              <a:rPr b="0" i="0" lang="en" sz="1300" u="none" cap="none" strike="noStrike">
                <a:solidFill>
                  <a:srgbClr val="24292E"/>
                </a:solidFill>
                <a:latin typeface="Fira Sans Medium"/>
                <a:ea typeface="Fira Sans Medium"/>
                <a:cs typeface="Fira Sans Medium"/>
                <a:sym typeface="Fira Sans Medium"/>
              </a:rPr>
              <a:t>Downloaded the data for every 5 minute interval</a:t>
            </a:r>
            <a:endParaRPr b="0" i="0" sz="1300" u="none" cap="none" strike="noStrike">
              <a:solidFill>
                <a:srgbClr val="24292E"/>
              </a:solidFill>
              <a:latin typeface="Fira Sans Medium"/>
              <a:ea typeface="Fira Sans Medium"/>
              <a:cs typeface="Fira Sans Medium"/>
              <a:sym typeface="Fira Sans Medium"/>
            </a:endParaRPr>
          </a:p>
          <a:p>
            <a:pPr indent="-311150" lvl="0" marL="457200" marR="0" rtl="0" algn="just">
              <a:lnSpc>
                <a:spcPct val="115000"/>
              </a:lnSpc>
              <a:spcBef>
                <a:spcPts val="1000"/>
              </a:spcBef>
              <a:spcAft>
                <a:spcPts val="0"/>
              </a:spcAft>
              <a:buClr>
                <a:srgbClr val="24292E"/>
              </a:buClr>
              <a:buSzPts val="1300"/>
              <a:buFont typeface="Fira Sans Medium"/>
              <a:buChar char="●"/>
            </a:pPr>
            <a:r>
              <a:rPr b="0" i="0" lang="en" sz="1300" u="none" cap="none" strike="noStrike">
                <a:solidFill>
                  <a:srgbClr val="24292E"/>
                </a:solidFill>
                <a:latin typeface="Fira Sans Medium"/>
                <a:ea typeface="Fira Sans Medium"/>
                <a:cs typeface="Fira Sans Medium"/>
                <a:sym typeface="Fira Sans Medium"/>
              </a:rPr>
              <a:t>We are concentrating on the congestion for all the days</a:t>
            </a:r>
            <a:endParaRPr b="0" i="0" sz="1300" u="none" cap="none" strike="noStrike">
              <a:solidFill>
                <a:srgbClr val="24292E"/>
              </a:solidFill>
              <a:latin typeface="Fira Sans Medium"/>
              <a:ea typeface="Fira Sans Medium"/>
              <a:cs typeface="Fira Sans Medium"/>
              <a:sym typeface="Fira Sans Medium"/>
            </a:endParaRPr>
          </a:p>
          <a:p>
            <a:pPr indent="-311150" lvl="0" marL="457200" marR="0" rtl="0" algn="just">
              <a:lnSpc>
                <a:spcPct val="115000"/>
              </a:lnSpc>
              <a:spcBef>
                <a:spcPts val="1000"/>
              </a:spcBef>
              <a:spcAft>
                <a:spcPts val="0"/>
              </a:spcAft>
              <a:buClr>
                <a:srgbClr val="24292E"/>
              </a:buClr>
              <a:buSzPts val="1300"/>
              <a:buFont typeface="Fira Sans Medium"/>
              <a:buChar char="●"/>
            </a:pPr>
            <a:r>
              <a:rPr b="0" i="0" lang="en" sz="1300" u="none" cap="none" strike="noStrike">
                <a:solidFill>
                  <a:srgbClr val="24292E"/>
                </a:solidFill>
                <a:latin typeface="Fira Sans Medium"/>
                <a:ea typeface="Fira Sans Medium"/>
                <a:cs typeface="Fira Sans Medium"/>
                <a:sym typeface="Fira Sans Medium"/>
              </a:rPr>
              <a:t>Generate Heatmap for a given highway per day</a:t>
            </a:r>
            <a:endParaRPr b="0" i="0" sz="1300" u="none" cap="none" strike="noStrike">
              <a:solidFill>
                <a:srgbClr val="24292E"/>
              </a:solidFill>
              <a:latin typeface="Fira Sans Medium"/>
              <a:ea typeface="Fira Sans Medium"/>
              <a:cs typeface="Fira Sans Medium"/>
              <a:sym typeface="Fira Sans Medium"/>
            </a:endParaRPr>
          </a:p>
          <a:p>
            <a:pPr indent="0" lvl="0" marL="457200" marR="0" rtl="0" algn="just">
              <a:lnSpc>
                <a:spcPct val="115000"/>
              </a:lnSpc>
              <a:spcBef>
                <a:spcPts val="1200"/>
              </a:spcBef>
              <a:spcAft>
                <a:spcPts val="1200"/>
              </a:spcAft>
              <a:buClr>
                <a:srgbClr val="000000"/>
              </a:buClr>
              <a:buSzPts val="1300"/>
              <a:buFont typeface="Arial"/>
              <a:buNone/>
            </a:pPr>
            <a:r>
              <a:t/>
            </a:r>
            <a:endParaRPr b="0" i="0" sz="1300" u="none" cap="none" strike="noStrike">
              <a:solidFill>
                <a:srgbClr val="24292E"/>
              </a:solidFill>
              <a:latin typeface="Fira Sans Medium"/>
              <a:ea typeface="Fira Sans Medium"/>
              <a:cs typeface="Fira Sans Medium"/>
              <a:sym typeface="Fira Sans Medium"/>
            </a:endParaRPr>
          </a:p>
        </p:txBody>
      </p:sp>
      <p:sp>
        <p:nvSpPr>
          <p:cNvPr id="292" name="Google Shape;292;p7"/>
          <p:cNvSpPr txBox="1"/>
          <p:nvPr/>
        </p:nvSpPr>
        <p:spPr>
          <a:xfrm>
            <a:off x="736225" y="4069125"/>
            <a:ext cx="51012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sng" cap="none" strike="noStrike">
                <a:solidFill>
                  <a:srgbClr val="4A86E8"/>
                </a:solidFill>
                <a:latin typeface="Fira Sans SemiBold"/>
                <a:ea typeface="Fira Sans SemiBold"/>
                <a:cs typeface="Fira Sans SemiBold"/>
                <a:sym typeface="Fira Sans SemiBold"/>
                <a:hlinkClick r:id="rId4">
                  <a:extLst>
                    <a:ext uri="{A12FA001-AC4F-418D-AE19-62706E023703}">
                      <ahyp:hlinkClr val="tx"/>
                    </a:ext>
                  </a:extLst>
                </a:hlinkClick>
              </a:rPr>
              <a:t>PORTAL | Portland State University | Portland Oregon (pdx.edu)</a:t>
            </a:r>
            <a:endParaRPr b="0" i="0" sz="1300" u="none" cap="none" strike="noStrike">
              <a:solidFill>
                <a:srgbClr val="4A86E8"/>
              </a:solidFill>
              <a:latin typeface="Fira Sans SemiBold"/>
              <a:ea typeface="Fira Sans SemiBold"/>
              <a:cs typeface="Fira Sans SemiBold"/>
              <a:sym typeface="Fira Sans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e961939d8f_0_5"/>
          <p:cNvSpPr txBox="1"/>
          <p:nvPr>
            <p:ph type="title"/>
          </p:nvPr>
        </p:nvSpPr>
        <p:spPr>
          <a:xfrm>
            <a:off x="294475" y="0"/>
            <a:ext cx="8229600" cy="3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Earlier Studies</a:t>
            </a:r>
            <a:endParaRPr sz="2300"/>
          </a:p>
        </p:txBody>
      </p:sp>
      <p:pic>
        <p:nvPicPr>
          <p:cNvPr id="298" name="Google Shape;298;ge961939d8f_0_5"/>
          <p:cNvPicPr preferRelativeResize="0"/>
          <p:nvPr/>
        </p:nvPicPr>
        <p:blipFill>
          <a:blip r:embed="rId3">
            <a:alphaModFix/>
          </a:blip>
          <a:stretch>
            <a:fillRect/>
          </a:stretch>
        </p:blipFill>
        <p:spPr>
          <a:xfrm>
            <a:off x="166550" y="469725"/>
            <a:ext cx="3710626" cy="3969974"/>
          </a:xfrm>
          <a:prstGeom prst="rect">
            <a:avLst/>
          </a:prstGeom>
          <a:noFill/>
          <a:ln>
            <a:noFill/>
          </a:ln>
        </p:spPr>
      </p:pic>
      <p:sp>
        <p:nvSpPr>
          <p:cNvPr id="299" name="Google Shape;299;ge961939d8f_0_5"/>
          <p:cNvSpPr txBox="1"/>
          <p:nvPr/>
        </p:nvSpPr>
        <p:spPr>
          <a:xfrm>
            <a:off x="4082250" y="198775"/>
            <a:ext cx="4160100" cy="5141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Fira Sans"/>
              <a:buChar char="●"/>
            </a:pPr>
            <a:r>
              <a:rPr lang="en">
                <a:latin typeface="Fira Sans"/>
                <a:ea typeface="Fira Sans"/>
                <a:cs typeface="Fira Sans"/>
                <a:sym typeface="Fira Sans"/>
              </a:rPr>
              <a:t>Existing Rerouting Patterns uses StreetLight to assess the likelihood of trips rerouting from I-205 due to current congestion levels. </a:t>
            </a:r>
            <a:endParaRPr>
              <a:latin typeface="Fira Sans"/>
              <a:ea typeface="Fira Sans"/>
              <a:cs typeface="Fira Sans"/>
              <a:sym typeface="Fira Sans"/>
            </a:endParaRPr>
          </a:p>
          <a:p>
            <a:pPr indent="0" lvl="0" marL="457200" rtl="0" algn="l">
              <a:spcBef>
                <a:spcPts val="0"/>
              </a:spcBef>
              <a:spcAft>
                <a:spcPts val="0"/>
              </a:spcAft>
              <a:buNone/>
            </a:pPr>
            <a:r>
              <a:t/>
            </a:r>
            <a:endParaRPr>
              <a:latin typeface="Fira Sans"/>
              <a:ea typeface="Fira Sans"/>
              <a:cs typeface="Fira Sans"/>
              <a:sym typeface="Fira Sans"/>
            </a:endParaRPr>
          </a:p>
          <a:p>
            <a:pPr indent="-317500" lvl="0" marL="457200" rtl="0" algn="l">
              <a:spcBef>
                <a:spcPts val="0"/>
              </a:spcBef>
              <a:spcAft>
                <a:spcPts val="0"/>
              </a:spcAft>
              <a:buSzPts val="1400"/>
              <a:buFont typeface="Fira Sans"/>
              <a:buChar char="●"/>
            </a:pPr>
            <a:r>
              <a:rPr lang="en">
                <a:latin typeface="Fira Sans"/>
                <a:ea typeface="Fira Sans"/>
                <a:cs typeface="Fira Sans"/>
                <a:sym typeface="Fira Sans"/>
              </a:rPr>
              <a:t>Users reroute off of I-205 during higher demand periods when the traffic congestion is present.</a:t>
            </a:r>
            <a:endParaRPr>
              <a:latin typeface="Fira Sans"/>
              <a:ea typeface="Fira Sans"/>
              <a:cs typeface="Fira Sans"/>
              <a:sym typeface="Fira Sans"/>
            </a:endParaRPr>
          </a:p>
          <a:p>
            <a:pPr indent="0" lvl="0" marL="457200" rtl="0" algn="l">
              <a:spcBef>
                <a:spcPts val="0"/>
              </a:spcBef>
              <a:spcAft>
                <a:spcPts val="0"/>
              </a:spcAft>
              <a:buNone/>
            </a:pPr>
            <a:r>
              <a:t/>
            </a:r>
            <a:endParaRPr>
              <a:latin typeface="Fira Sans"/>
              <a:ea typeface="Fira Sans"/>
              <a:cs typeface="Fira Sans"/>
              <a:sym typeface="Fira Sans"/>
            </a:endParaRPr>
          </a:p>
          <a:p>
            <a:pPr indent="-317500" lvl="0" marL="457200" rtl="0" algn="l">
              <a:spcBef>
                <a:spcPts val="0"/>
              </a:spcBef>
              <a:spcAft>
                <a:spcPts val="0"/>
              </a:spcAft>
              <a:buSzPts val="1400"/>
              <a:buFont typeface="Fira Sans"/>
              <a:buChar char="●"/>
            </a:pPr>
            <a:r>
              <a:rPr lang="en">
                <a:latin typeface="Fira Sans"/>
                <a:ea typeface="Fira Sans"/>
                <a:cs typeface="Fira Sans"/>
                <a:sym typeface="Fira Sans"/>
              </a:rPr>
              <a:t>During PM peak period, travellers choosing alternative routes increases to 35 - 45 % on order to avoid traffic congestion.</a:t>
            </a:r>
            <a:endParaRPr>
              <a:latin typeface="Fira Sans"/>
              <a:ea typeface="Fira Sans"/>
              <a:cs typeface="Fira Sans"/>
              <a:sym typeface="Fira Sans"/>
            </a:endParaRPr>
          </a:p>
          <a:p>
            <a:pPr indent="0" lvl="0" marL="457200" rtl="0" algn="l">
              <a:spcBef>
                <a:spcPts val="0"/>
              </a:spcBef>
              <a:spcAft>
                <a:spcPts val="0"/>
              </a:spcAft>
              <a:buNone/>
            </a:pPr>
            <a:r>
              <a:t/>
            </a:r>
            <a:endParaRPr>
              <a:latin typeface="Fira Sans"/>
              <a:ea typeface="Fira Sans"/>
              <a:cs typeface="Fira Sans"/>
              <a:sym typeface="Fira Sans"/>
            </a:endParaRPr>
          </a:p>
          <a:p>
            <a:pPr indent="-317500" lvl="0" marL="457200" rtl="0" algn="l">
              <a:spcBef>
                <a:spcPts val="0"/>
              </a:spcBef>
              <a:spcAft>
                <a:spcPts val="0"/>
              </a:spcAft>
              <a:buSzPts val="1400"/>
              <a:buFont typeface="Fira Sans"/>
              <a:buChar char="●"/>
            </a:pPr>
            <a:r>
              <a:rPr lang="en">
                <a:latin typeface="Fira Sans"/>
                <a:ea typeface="Fira Sans"/>
                <a:cs typeface="Fira Sans"/>
                <a:sym typeface="Fira Sans"/>
              </a:rPr>
              <a:t> Where do trips using the I-205 Project segment come from and go to?  </a:t>
            </a:r>
            <a:endParaRPr>
              <a:latin typeface="Fira Sans"/>
              <a:ea typeface="Fira Sans"/>
              <a:cs typeface="Fira Sans"/>
              <a:sym typeface="Fira Sans"/>
            </a:endParaRPr>
          </a:p>
          <a:p>
            <a:pPr indent="0" lvl="0" marL="457200" rtl="0" algn="l">
              <a:spcBef>
                <a:spcPts val="0"/>
              </a:spcBef>
              <a:spcAft>
                <a:spcPts val="0"/>
              </a:spcAft>
              <a:buNone/>
            </a:pPr>
            <a:r>
              <a:rPr lang="en">
                <a:latin typeface="Fira Sans"/>
                <a:ea typeface="Fira Sans"/>
                <a:cs typeface="Fira Sans"/>
                <a:sym typeface="Fira Sans"/>
              </a:rPr>
              <a:t>A relatively high share of Abernethy Bridge trips are local access trips from/to nearby areas such as West Linn, Oregon City, Gladstone and Clackamas.</a:t>
            </a:r>
            <a:endParaRPr>
              <a:latin typeface="Fira Sans"/>
              <a:ea typeface="Fira Sans"/>
              <a:cs typeface="Fira Sans"/>
              <a:sym typeface="Fira Sans"/>
            </a:endParaRPr>
          </a:p>
          <a:p>
            <a:pPr indent="0" lvl="0" marL="457200" rtl="0" algn="l">
              <a:spcBef>
                <a:spcPts val="0"/>
              </a:spcBef>
              <a:spcAft>
                <a:spcPts val="0"/>
              </a:spcAft>
              <a:buNone/>
            </a:pPr>
            <a:r>
              <a:t/>
            </a:r>
            <a:endParaRPr>
              <a:latin typeface="Fira Sans"/>
              <a:ea typeface="Fira Sans"/>
              <a:cs typeface="Fira Sans"/>
              <a:sym typeface="Fira Sans"/>
            </a:endParaRPr>
          </a:p>
          <a:p>
            <a:pPr indent="-317500" lvl="0" marL="457200" rtl="0" algn="l">
              <a:spcBef>
                <a:spcPts val="0"/>
              </a:spcBef>
              <a:spcAft>
                <a:spcPts val="0"/>
              </a:spcAft>
              <a:buSzPts val="1400"/>
              <a:buFont typeface="Fira Sans"/>
              <a:buChar char="●"/>
            </a:pPr>
            <a:r>
              <a:rPr lang="en">
                <a:latin typeface="Fira Sans"/>
                <a:ea typeface="Fira Sans"/>
                <a:cs typeface="Fira Sans"/>
                <a:sym typeface="Fira Sans"/>
              </a:rPr>
              <a:t>About 10 to 15% of Abernethy Bridge trips have an origin or destination outside of the Portland metro region</a:t>
            </a:r>
            <a:endParaRPr>
              <a:latin typeface="Fira Sans"/>
              <a:ea typeface="Fira Sans"/>
              <a:cs typeface="Fira Sans"/>
              <a:sym typeface="Fira Sans"/>
            </a:endParaRPr>
          </a:p>
          <a:p>
            <a:pPr indent="0" lvl="0" marL="457200" rtl="0" algn="l">
              <a:spcBef>
                <a:spcPts val="0"/>
              </a:spcBef>
              <a:spcAft>
                <a:spcPts val="0"/>
              </a:spcAft>
              <a:buNone/>
            </a:pPr>
            <a:r>
              <a:t/>
            </a:r>
            <a:endParaRPr>
              <a:latin typeface="Fira Sans"/>
              <a:ea typeface="Fira Sans"/>
              <a:cs typeface="Fira Sans"/>
              <a:sym typeface="Fira Sans"/>
            </a:endParaRPr>
          </a:p>
        </p:txBody>
      </p:sp>
      <p:sp>
        <p:nvSpPr>
          <p:cNvPr id="300" name="Google Shape;300;ge961939d8f_0_5"/>
          <p:cNvSpPr txBox="1"/>
          <p:nvPr/>
        </p:nvSpPr>
        <p:spPr>
          <a:xfrm>
            <a:off x="68975" y="4404600"/>
            <a:ext cx="3808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ADADAD"/>
                </a:solidFill>
                <a:latin typeface="Fira Sans"/>
                <a:ea typeface="Fira Sans"/>
                <a:cs typeface="Fira Sans"/>
                <a:sym typeface="Fira Sans"/>
              </a:rPr>
              <a:t>Courtesy: I-205 Corridor User Analysis report 2019 using StreetLight Data, Inc. (StreetLight) mobility platform as the primary tool for the analysis</a:t>
            </a:r>
            <a:endParaRPr sz="1200">
              <a:solidFill>
                <a:srgbClr val="ADADAD"/>
              </a:solidFill>
              <a:latin typeface="Fira Sans"/>
              <a:ea typeface="Fira Sans"/>
              <a:cs typeface="Fira Sans"/>
              <a:sym typeface="Fira Sans"/>
            </a:endParaRPr>
          </a:p>
        </p:txBody>
      </p:sp>
    </p:spTree>
  </p:cSld>
  <p:clrMapOvr>
    <a:masterClrMapping/>
  </p:clrMapOvr>
</p:sld>
</file>

<file path=ppt/theme/theme1.xml><?xml version="1.0" encoding="utf-8"?>
<a:theme xmlns:a="http://schemas.openxmlformats.org/drawingml/2006/main" xmlns:r="http://schemas.openxmlformats.org/officeDocument/2006/relationships" name="Traffic Lights Infographics by Slidesgo">
  <a:themeElements>
    <a:clrScheme name="Simple Light">
      <a:dk1>
        <a:srgbClr val="000000"/>
      </a:dk1>
      <a:lt1>
        <a:srgbClr val="FFFFFF"/>
      </a:lt1>
      <a:dk2>
        <a:srgbClr val="000000"/>
      </a:dk2>
      <a:lt2>
        <a:srgbClr val="E66353"/>
      </a:lt2>
      <a:accent1>
        <a:srgbClr val="FFCE56"/>
      </a:accent1>
      <a:accent2>
        <a:srgbClr val="A9BA5A"/>
      </a:accent2>
      <a:accent3>
        <a:srgbClr val="F0A198"/>
      </a:accent3>
      <a:accent4>
        <a:srgbClr val="CBD69C"/>
      </a:accent4>
      <a:accent5>
        <a:srgbClr val="FFEAB5"/>
      </a:accent5>
      <a:accent6>
        <a:srgbClr val="D8D0BB"/>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